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6"/>
  </p:notesMasterIdLst>
  <p:handoutMasterIdLst>
    <p:handoutMasterId r:id="rId27"/>
  </p:handoutMasterIdLst>
  <p:sldIdLst>
    <p:sldId id="720" r:id="rId2"/>
    <p:sldId id="751" r:id="rId3"/>
    <p:sldId id="847" r:id="rId4"/>
    <p:sldId id="832" r:id="rId5"/>
    <p:sldId id="706" r:id="rId6"/>
    <p:sldId id="679" r:id="rId7"/>
    <p:sldId id="867" r:id="rId8"/>
    <p:sldId id="707" r:id="rId9"/>
    <p:sldId id="608" r:id="rId10"/>
    <p:sldId id="674" r:id="rId11"/>
    <p:sldId id="620" r:id="rId12"/>
    <p:sldId id="643" r:id="rId13"/>
    <p:sldId id="612" r:id="rId14"/>
    <p:sldId id="613" r:id="rId15"/>
    <p:sldId id="617" r:id="rId16"/>
    <p:sldId id="779" r:id="rId17"/>
    <p:sldId id="791" r:id="rId18"/>
    <p:sldId id="856" r:id="rId19"/>
    <p:sldId id="724" r:id="rId20"/>
    <p:sldId id="845" r:id="rId21"/>
    <p:sldId id="844" r:id="rId22"/>
    <p:sldId id="868" r:id="rId23"/>
    <p:sldId id="769" r:id="rId24"/>
    <p:sldId id="859" r:id="rId25"/>
  </p:sldIdLst>
  <p:sldSz cx="10058400" cy="7772400"/>
  <p:notesSz cx="9296400" cy="7010400"/>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ss Cembrinski" initials="RC" lastIdx="17" clrIdx="0">
    <p:extLst>
      <p:ext uri="{19B8F6BF-5375-455C-9EA6-DF929625EA0E}">
        <p15:presenceInfo xmlns:p15="http://schemas.microsoft.com/office/powerpoint/2012/main" userId="0a14c291db7b4e49" providerId="Windows Live"/>
      </p:ext>
    </p:extLst>
  </p:cmAuthor>
  <p:cmAuthor id="2" name="Russ Cembrinski" initials="RC [2]" lastIdx="2" clrIdx="1">
    <p:extLst>
      <p:ext uri="{19B8F6BF-5375-455C-9EA6-DF929625EA0E}">
        <p15:presenceInfo xmlns:p15="http://schemas.microsoft.com/office/powerpoint/2012/main" userId="f9092ac12bcafb9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6092"/>
    <a:srgbClr val="FFFFA7"/>
    <a:srgbClr val="262626"/>
    <a:srgbClr val="686868"/>
    <a:srgbClr val="335885"/>
    <a:srgbClr val="322E6D"/>
    <a:srgbClr val="909090"/>
    <a:srgbClr val="3E4C4C"/>
    <a:srgbClr val="000080"/>
    <a:srgbClr val="202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04" autoAdjust="0"/>
    <p:restoredTop sz="96253" autoAdjust="0"/>
  </p:normalViewPr>
  <p:slideViewPr>
    <p:cSldViewPr>
      <p:cViewPr varScale="1">
        <p:scale>
          <a:sx n="77" d="100"/>
          <a:sy n="77" d="100"/>
        </p:scale>
        <p:origin x="90" y="522"/>
      </p:cViewPr>
      <p:guideLst>
        <p:guide orient="horz" pos="2448"/>
        <p:guide pos="3168"/>
      </p:guideLst>
    </p:cSldViewPr>
  </p:slideViewPr>
  <p:notesTextViewPr>
    <p:cViewPr>
      <p:scale>
        <a:sx n="100" d="100"/>
        <a:sy n="100" d="100"/>
      </p:scale>
      <p:origin x="0" y="0"/>
    </p:cViewPr>
  </p:notesTextViewPr>
  <p:sorterViewPr>
    <p:cViewPr>
      <p:scale>
        <a:sx n="125" d="100"/>
        <a:sy n="125" d="100"/>
      </p:scale>
      <p:origin x="0" y="-11088"/>
    </p:cViewPr>
  </p:sorterViewPr>
  <p:notesViewPr>
    <p:cSldViewPr>
      <p:cViewPr varScale="1">
        <p:scale>
          <a:sx n="83" d="100"/>
          <a:sy n="83" d="100"/>
        </p:scale>
        <p:origin x="323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2-24T21:08:17.066" idx="17">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1" y="2"/>
            <a:ext cx="4027606" cy="35028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66719" y="2"/>
            <a:ext cx="4027606" cy="350283"/>
          </a:xfrm>
          <a:prstGeom prst="rect">
            <a:avLst/>
          </a:prstGeom>
        </p:spPr>
        <p:txBody>
          <a:bodyPr vert="horz" lIns="91440" tIns="45720" rIns="91440" bIns="45720" rtlCol="0"/>
          <a:lstStyle>
            <a:lvl1pPr algn="r">
              <a:defRPr sz="1200"/>
            </a:lvl1pPr>
          </a:lstStyle>
          <a:p>
            <a:fld id="{97896101-EB0B-4000-B23D-17B123E05DB5}" type="datetimeFigureOut">
              <a:rPr lang="en-US" smtClean="0"/>
              <a:t>3/11/2019</a:t>
            </a:fld>
            <a:endParaRPr lang="en-US" dirty="0"/>
          </a:p>
        </p:txBody>
      </p:sp>
      <p:sp>
        <p:nvSpPr>
          <p:cNvPr id="4" name="Footer Placeholder 3"/>
          <p:cNvSpPr>
            <a:spLocks noGrp="1"/>
          </p:cNvSpPr>
          <p:nvPr>
            <p:ph type="ftr" sz="quarter" idx="2"/>
          </p:nvPr>
        </p:nvSpPr>
        <p:spPr>
          <a:xfrm>
            <a:off x="11" y="6658931"/>
            <a:ext cx="4027606" cy="35028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6719" y="6658931"/>
            <a:ext cx="4027606" cy="350283"/>
          </a:xfrm>
          <a:prstGeom prst="rect">
            <a:avLst/>
          </a:prstGeom>
        </p:spPr>
        <p:txBody>
          <a:bodyPr vert="horz" lIns="91440" tIns="45720" rIns="91440" bIns="45720" rtlCol="0" anchor="b"/>
          <a:lstStyle>
            <a:lvl1pPr algn="r">
              <a:defRPr sz="1200"/>
            </a:lvl1pPr>
          </a:lstStyle>
          <a:p>
            <a:fld id="{C19A385C-0321-44B1-8BF0-DFA4714FB971}" type="slidenum">
              <a:rPr lang="en-US" smtClean="0"/>
              <a:t>‹#›</a:t>
            </a:fld>
            <a:endParaRPr lang="en-US" dirty="0"/>
          </a:p>
        </p:txBody>
      </p:sp>
    </p:spTree>
    <p:extLst>
      <p:ext uri="{BB962C8B-B14F-4D97-AF65-F5344CB8AC3E}">
        <p14:creationId xmlns:p14="http://schemas.microsoft.com/office/powerpoint/2010/main" val="17457485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1" y="2"/>
            <a:ext cx="4027606" cy="35028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266719" y="2"/>
            <a:ext cx="4027606" cy="350283"/>
          </a:xfrm>
          <a:prstGeom prst="rect">
            <a:avLst/>
          </a:prstGeom>
        </p:spPr>
        <p:txBody>
          <a:bodyPr vert="horz" lIns="91440" tIns="45720" rIns="91440" bIns="45720" rtlCol="0"/>
          <a:lstStyle>
            <a:lvl1pPr algn="r">
              <a:defRPr sz="1200"/>
            </a:lvl1pPr>
          </a:lstStyle>
          <a:p>
            <a:fld id="{4FBE2DB0-3C01-491F-94D6-FB95A5EA1E45}" type="datetimeFigureOut">
              <a:rPr lang="en-US" smtClean="0"/>
              <a:t>3/11/2019</a:t>
            </a:fld>
            <a:endParaRPr lang="en-US" dirty="0"/>
          </a:p>
        </p:txBody>
      </p:sp>
      <p:sp>
        <p:nvSpPr>
          <p:cNvPr id="4" name="Slide Image Placeholder 3"/>
          <p:cNvSpPr>
            <a:spLocks noGrp="1" noRot="1" noChangeAspect="1"/>
          </p:cNvSpPr>
          <p:nvPr>
            <p:ph type="sldImg" idx="2"/>
          </p:nvPr>
        </p:nvSpPr>
        <p:spPr>
          <a:xfrm>
            <a:off x="2947988" y="527050"/>
            <a:ext cx="3400425" cy="262731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28810" y="3329469"/>
            <a:ext cx="7438786" cy="315491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1" y="6658931"/>
            <a:ext cx="4027606" cy="35028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6719" y="6658931"/>
            <a:ext cx="4027606" cy="350283"/>
          </a:xfrm>
          <a:prstGeom prst="rect">
            <a:avLst/>
          </a:prstGeom>
        </p:spPr>
        <p:txBody>
          <a:bodyPr vert="horz" lIns="91440" tIns="45720" rIns="91440" bIns="45720" rtlCol="0" anchor="b"/>
          <a:lstStyle>
            <a:lvl1pPr algn="r">
              <a:defRPr sz="1200"/>
            </a:lvl1pPr>
          </a:lstStyle>
          <a:p>
            <a:fld id="{6C0A105A-FA16-4135-A762-CDC3D858D843}" type="slidenum">
              <a:rPr lang="en-US" smtClean="0"/>
              <a:t>‹#›</a:t>
            </a:fld>
            <a:endParaRPr lang="en-US" dirty="0"/>
          </a:p>
        </p:txBody>
      </p:sp>
    </p:spTree>
    <p:extLst>
      <p:ext uri="{BB962C8B-B14F-4D97-AF65-F5344CB8AC3E}">
        <p14:creationId xmlns:p14="http://schemas.microsoft.com/office/powerpoint/2010/main" val="3277377606"/>
      </p:ext>
    </p:extLst>
  </p:cSld>
  <p:clrMap bg1="lt1" tx1="dk1" bg2="lt2" tx2="dk2" accent1="accent1" accent2="accent2" accent3="accent3" accent4="accent4" accent5="accent5" accent6="accent6" hlink="hlink" folHlink="folHlink"/>
  <p:hf hdr="0" ftr="0" dt="0"/>
  <p:notesStyle>
    <a:lvl1pPr marL="0" algn="l" defTabSz="1018824" rtl="0" eaLnBrk="1" latinLnBrk="0" hangingPunct="1">
      <a:defRPr sz="1300" kern="1200">
        <a:solidFill>
          <a:schemeClr val="tx1"/>
        </a:solidFill>
        <a:latin typeface="+mn-lt"/>
        <a:ea typeface="+mn-ea"/>
        <a:cs typeface="+mn-cs"/>
      </a:defRPr>
    </a:lvl1pPr>
    <a:lvl2pPr marL="509412" algn="l" defTabSz="1018824" rtl="0" eaLnBrk="1" latinLnBrk="0" hangingPunct="1">
      <a:defRPr sz="1300" kern="1200">
        <a:solidFill>
          <a:schemeClr val="tx1"/>
        </a:solidFill>
        <a:latin typeface="+mn-lt"/>
        <a:ea typeface="+mn-ea"/>
        <a:cs typeface="+mn-cs"/>
      </a:defRPr>
    </a:lvl2pPr>
    <a:lvl3pPr marL="1018824" algn="l" defTabSz="1018824" rtl="0" eaLnBrk="1" latinLnBrk="0" hangingPunct="1">
      <a:defRPr sz="1300" kern="1200">
        <a:solidFill>
          <a:schemeClr val="tx1"/>
        </a:solidFill>
        <a:latin typeface="+mn-lt"/>
        <a:ea typeface="+mn-ea"/>
        <a:cs typeface="+mn-cs"/>
      </a:defRPr>
    </a:lvl3pPr>
    <a:lvl4pPr marL="1528237" algn="l" defTabSz="1018824" rtl="0" eaLnBrk="1" latinLnBrk="0" hangingPunct="1">
      <a:defRPr sz="1300" kern="1200">
        <a:solidFill>
          <a:schemeClr val="tx1"/>
        </a:solidFill>
        <a:latin typeface="+mn-lt"/>
        <a:ea typeface="+mn-ea"/>
        <a:cs typeface="+mn-cs"/>
      </a:defRPr>
    </a:lvl4pPr>
    <a:lvl5pPr marL="2037649" algn="l" defTabSz="1018824" rtl="0" eaLnBrk="1" latinLnBrk="0" hangingPunct="1">
      <a:defRPr sz="1300" kern="1200">
        <a:solidFill>
          <a:schemeClr val="tx1"/>
        </a:solidFill>
        <a:latin typeface="+mn-lt"/>
        <a:ea typeface="+mn-ea"/>
        <a:cs typeface="+mn-cs"/>
      </a:defRPr>
    </a:lvl5pPr>
    <a:lvl6pPr marL="2547061" algn="l" defTabSz="1018824" rtl="0" eaLnBrk="1" latinLnBrk="0" hangingPunct="1">
      <a:defRPr sz="1300" kern="1200">
        <a:solidFill>
          <a:schemeClr val="tx1"/>
        </a:solidFill>
        <a:latin typeface="+mn-lt"/>
        <a:ea typeface="+mn-ea"/>
        <a:cs typeface="+mn-cs"/>
      </a:defRPr>
    </a:lvl6pPr>
    <a:lvl7pPr marL="3056473" algn="l" defTabSz="1018824" rtl="0" eaLnBrk="1" latinLnBrk="0" hangingPunct="1">
      <a:defRPr sz="1300" kern="1200">
        <a:solidFill>
          <a:schemeClr val="tx1"/>
        </a:solidFill>
        <a:latin typeface="+mn-lt"/>
        <a:ea typeface="+mn-ea"/>
        <a:cs typeface="+mn-cs"/>
      </a:defRPr>
    </a:lvl7pPr>
    <a:lvl8pPr marL="3565886" algn="l" defTabSz="1018824" rtl="0" eaLnBrk="1" latinLnBrk="0" hangingPunct="1">
      <a:defRPr sz="1300" kern="1200">
        <a:solidFill>
          <a:schemeClr val="tx1"/>
        </a:solidFill>
        <a:latin typeface="+mn-lt"/>
        <a:ea typeface="+mn-ea"/>
        <a:cs typeface="+mn-cs"/>
      </a:defRPr>
    </a:lvl8pPr>
    <a:lvl9pPr marL="4075298" algn="l" defTabSz="101882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
            </a:pPr>
            <a:r>
              <a:rPr lang="en-US" b="0" dirty="0"/>
              <a:t>Kelly to get logo</a:t>
            </a:r>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p:txBody>
      </p:sp>
      <p:sp>
        <p:nvSpPr>
          <p:cNvPr id="4" name="Slide Number Placeholder 3"/>
          <p:cNvSpPr>
            <a:spLocks noGrp="1"/>
          </p:cNvSpPr>
          <p:nvPr>
            <p:ph type="sldNum" sz="quarter" idx="5"/>
          </p:nvPr>
        </p:nvSpPr>
        <p:spPr/>
        <p:txBody>
          <a:bodyPr/>
          <a:lstStyle/>
          <a:p>
            <a:fld id="{6C0A105A-FA16-4135-A762-CDC3D858D843}" type="slidenum">
              <a:rPr lang="en-US" smtClean="0"/>
              <a:t>0</a:t>
            </a:fld>
            <a:endParaRPr lang="en-US" dirty="0"/>
          </a:p>
        </p:txBody>
      </p:sp>
    </p:spTree>
    <p:extLst>
      <p:ext uri="{BB962C8B-B14F-4D97-AF65-F5344CB8AC3E}">
        <p14:creationId xmlns:p14="http://schemas.microsoft.com/office/powerpoint/2010/main" val="4285079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509412" lvl="1" indent="0">
              <a:buFont typeface="Wingdings" panose="05000000000000000000" pitchFamily="2" charset="2"/>
              <a:buNone/>
            </a:pPr>
            <a:endParaRPr lang="en-US" b="0" dirty="0"/>
          </a:p>
        </p:txBody>
      </p:sp>
      <p:sp>
        <p:nvSpPr>
          <p:cNvPr id="4" name="Slide Number Placeholder 3"/>
          <p:cNvSpPr>
            <a:spLocks noGrp="1"/>
          </p:cNvSpPr>
          <p:nvPr>
            <p:ph type="sldNum" sz="quarter" idx="10"/>
          </p:nvPr>
        </p:nvSpPr>
        <p:spPr/>
        <p:txBody>
          <a:bodyPr/>
          <a:lstStyle/>
          <a:p>
            <a:fld id="{6C0A105A-FA16-4135-A762-CDC3D858D843}" type="slidenum">
              <a:rPr lang="en-US" smtClean="0"/>
              <a:t>9</a:t>
            </a:fld>
            <a:endParaRPr lang="en-US" dirty="0"/>
          </a:p>
        </p:txBody>
      </p:sp>
    </p:spTree>
    <p:extLst>
      <p:ext uri="{BB962C8B-B14F-4D97-AF65-F5344CB8AC3E}">
        <p14:creationId xmlns:p14="http://schemas.microsoft.com/office/powerpoint/2010/main" val="1877635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10</a:t>
            </a:fld>
            <a:endParaRPr lang="en-US" dirty="0"/>
          </a:p>
        </p:txBody>
      </p:sp>
    </p:spTree>
    <p:extLst>
      <p:ext uri="{BB962C8B-B14F-4D97-AF65-F5344CB8AC3E}">
        <p14:creationId xmlns:p14="http://schemas.microsoft.com/office/powerpoint/2010/main" val="596492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Ø"/>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11</a:t>
            </a:fld>
            <a:endParaRPr lang="en-US" dirty="0"/>
          </a:p>
        </p:txBody>
      </p:sp>
    </p:spTree>
    <p:extLst>
      <p:ext uri="{BB962C8B-B14F-4D97-AF65-F5344CB8AC3E}">
        <p14:creationId xmlns:p14="http://schemas.microsoft.com/office/powerpoint/2010/main" val="1524879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12</a:t>
            </a:fld>
            <a:endParaRPr lang="en-US" dirty="0"/>
          </a:p>
        </p:txBody>
      </p:sp>
    </p:spTree>
    <p:extLst>
      <p:ext uri="{BB962C8B-B14F-4D97-AF65-F5344CB8AC3E}">
        <p14:creationId xmlns:p14="http://schemas.microsoft.com/office/powerpoint/2010/main" val="2634327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285750" marR="0" lvl="0" indent="-285750" algn="l" defTabSz="1018824"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dirty="0"/>
          </a:p>
          <a:p>
            <a:pPr marL="285750" indent="-285750">
              <a:buFont typeface="Wingdings" panose="05000000000000000000" pitchFamily="2" charset="2"/>
              <a:buChar char="Ø"/>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13</a:t>
            </a:fld>
            <a:endParaRPr lang="en-US" dirty="0"/>
          </a:p>
        </p:txBody>
      </p:sp>
    </p:spTree>
    <p:extLst>
      <p:ext uri="{BB962C8B-B14F-4D97-AF65-F5344CB8AC3E}">
        <p14:creationId xmlns:p14="http://schemas.microsoft.com/office/powerpoint/2010/main" val="1419717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14</a:t>
            </a:fld>
            <a:endParaRPr lang="en-US" dirty="0"/>
          </a:p>
        </p:txBody>
      </p:sp>
    </p:spTree>
    <p:extLst>
      <p:ext uri="{BB962C8B-B14F-4D97-AF65-F5344CB8AC3E}">
        <p14:creationId xmlns:p14="http://schemas.microsoft.com/office/powerpoint/2010/main" val="4144190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7988" y="527050"/>
            <a:ext cx="3400425" cy="2627313"/>
          </a:xfrm>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Ø"/>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15</a:t>
            </a:fld>
            <a:endParaRPr lang="en-US" dirty="0"/>
          </a:p>
        </p:txBody>
      </p:sp>
    </p:spTree>
    <p:extLst>
      <p:ext uri="{BB962C8B-B14F-4D97-AF65-F5344CB8AC3E}">
        <p14:creationId xmlns:p14="http://schemas.microsoft.com/office/powerpoint/2010/main" val="27944758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16</a:t>
            </a:fld>
            <a:endParaRPr lang="en-US" dirty="0"/>
          </a:p>
        </p:txBody>
      </p:sp>
      <p:sp>
        <p:nvSpPr>
          <p:cNvPr id="5" name="Footer Placeholder 4"/>
          <p:cNvSpPr>
            <a:spLocks noGrp="1"/>
          </p:cNvSpPr>
          <p:nvPr>
            <p:ph type="ftr" sz="quarter" idx="11"/>
          </p:nvPr>
        </p:nvSpPr>
        <p:spPr/>
        <p:txBody>
          <a:bodyPr/>
          <a:lstStyle/>
          <a:p>
            <a:r>
              <a:rPr lang="fr-FR" dirty="0"/>
              <a:t>(c) </a:t>
            </a:r>
            <a:r>
              <a:rPr lang="fr-FR" dirty="0" err="1"/>
              <a:t>Acceleration</a:t>
            </a:r>
            <a:r>
              <a:rPr lang="fr-FR" dirty="0"/>
              <a:t> Asset Management LLC</a:t>
            </a:r>
            <a:endParaRPr lang="en-US" dirty="0"/>
          </a:p>
        </p:txBody>
      </p:sp>
    </p:spTree>
    <p:extLst>
      <p:ext uri="{BB962C8B-B14F-4D97-AF65-F5344CB8AC3E}">
        <p14:creationId xmlns:p14="http://schemas.microsoft.com/office/powerpoint/2010/main" val="2815574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18</a:t>
            </a:fld>
            <a:endParaRPr lang="en-US"/>
          </a:p>
        </p:txBody>
      </p:sp>
    </p:spTree>
    <p:extLst>
      <p:ext uri="{BB962C8B-B14F-4D97-AF65-F5344CB8AC3E}">
        <p14:creationId xmlns:p14="http://schemas.microsoft.com/office/powerpoint/2010/main" val="2359152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19</a:t>
            </a:fld>
            <a:endParaRPr lang="en-US"/>
          </a:p>
        </p:txBody>
      </p:sp>
    </p:spTree>
    <p:extLst>
      <p:ext uri="{BB962C8B-B14F-4D97-AF65-F5344CB8AC3E}">
        <p14:creationId xmlns:p14="http://schemas.microsoft.com/office/powerpoint/2010/main" val="2003861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pPr marL="182880" indent="-274320">
              <a:buFont typeface="Wingdings" panose="05000000000000000000" pitchFamily="2" charset="2"/>
              <a:buChar char="§"/>
            </a:pPr>
            <a:endParaRPr lang="en-US" dirty="0"/>
          </a:p>
          <a:p>
            <a:pPr marL="0" marR="0" lvl="0" indent="0" algn="l" defTabSz="1018824"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1</a:t>
            </a:fld>
            <a:endParaRPr lang="en-US" dirty="0"/>
          </a:p>
        </p:txBody>
      </p:sp>
    </p:spTree>
    <p:extLst>
      <p:ext uri="{BB962C8B-B14F-4D97-AF65-F5344CB8AC3E}">
        <p14:creationId xmlns:p14="http://schemas.microsoft.com/office/powerpoint/2010/main" val="1735817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20</a:t>
            </a:fld>
            <a:endParaRPr lang="en-US"/>
          </a:p>
        </p:txBody>
      </p:sp>
    </p:spTree>
    <p:extLst>
      <p:ext uri="{BB962C8B-B14F-4D97-AF65-F5344CB8AC3E}">
        <p14:creationId xmlns:p14="http://schemas.microsoft.com/office/powerpoint/2010/main" val="19637715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22</a:t>
            </a:fld>
            <a:endParaRPr lang="en-US"/>
          </a:p>
        </p:txBody>
      </p:sp>
    </p:spTree>
    <p:extLst>
      <p:ext uri="{BB962C8B-B14F-4D97-AF65-F5344CB8AC3E}">
        <p14:creationId xmlns:p14="http://schemas.microsoft.com/office/powerpoint/2010/main" val="1559643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b="1" dirty="0"/>
          </a:p>
          <a:p>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2</a:t>
            </a:fld>
            <a:endParaRPr lang="en-US" dirty="0"/>
          </a:p>
        </p:txBody>
      </p:sp>
    </p:spTree>
    <p:extLst>
      <p:ext uri="{BB962C8B-B14F-4D97-AF65-F5344CB8AC3E}">
        <p14:creationId xmlns:p14="http://schemas.microsoft.com/office/powerpoint/2010/main" val="245795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b="1" dirty="0"/>
          </a:p>
          <a:p>
            <a:pPr marL="0" indent="0">
              <a:buFont typeface="Wingdings" panose="05000000000000000000" pitchFamily="2" charset="2"/>
              <a:buNone/>
            </a:pPr>
            <a:endParaRPr lang="en-US" b="1" dirty="0"/>
          </a:p>
          <a:p>
            <a:pPr marL="0" indent="0">
              <a:buFont typeface="Wingdings" panose="05000000000000000000" pitchFamily="2" charset="2"/>
              <a:buNone/>
            </a:pPr>
            <a:endParaRPr lang="en-US" b="1" dirty="0"/>
          </a:p>
        </p:txBody>
      </p:sp>
      <p:sp>
        <p:nvSpPr>
          <p:cNvPr id="4" name="Slide Number Placeholder 3"/>
          <p:cNvSpPr>
            <a:spLocks noGrp="1"/>
          </p:cNvSpPr>
          <p:nvPr>
            <p:ph type="sldNum" sz="quarter" idx="10"/>
          </p:nvPr>
        </p:nvSpPr>
        <p:spPr/>
        <p:txBody>
          <a:bodyPr/>
          <a:lstStyle/>
          <a:p>
            <a:fld id="{6C0A105A-FA16-4135-A762-CDC3D858D843}" type="slidenum">
              <a:rPr lang="en-US" smtClean="0"/>
              <a:t>3</a:t>
            </a:fld>
            <a:endParaRPr lang="en-US" dirty="0"/>
          </a:p>
        </p:txBody>
      </p:sp>
    </p:spTree>
    <p:extLst>
      <p:ext uri="{BB962C8B-B14F-4D97-AF65-F5344CB8AC3E}">
        <p14:creationId xmlns:p14="http://schemas.microsoft.com/office/powerpoint/2010/main" val="3836961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pPr marL="0" marR="0" lvl="0" indent="0" algn="l" defTabSz="1018824"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b="1" dirty="0"/>
          </a:p>
          <a:p>
            <a:pPr marL="0" marR="0" lvl="0" indent="0" algn="l" defTabSz="1018824"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b="1" dirty="0"/>
          </a:p>
          <a:p>
            <a:pPr marL="0" marR="0" lvl="0" indent="0" algn="l" defTabSz="1018824"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b="1"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4</a:t>
            </a:fld>
            <a:endParaRPr lang="en-US" dirty="0"/>
          </a:p>
        </p:txBody>
      </p:sp>
      <p:sp>
        <p:nvSpPr>
          <p:cNvPr id="5" name="Footer Placeholder 4"/>
          <p:cNvSpPr>
            <a:spLocks noGrp="1"/>
          </p:cNvSpPr>
          <p:nvPr>
            <p:ph type="ftr" sz="quarter" idx="11"/>
          </p:nvPr>
        </p:nvSpPr>
        <p:spPr/>
        <p:txBody>
          <a:bodyPr/>
          <a:lstStyle/>
          <a:p>
            <a:r>
              <a:rPr lang="fr-FR" dirty="0"/>
              <a:t>(c) </a:t>
            </a:r>
            <a:r>
              <a:rPr lang="fr-FR" dirty="0" err="1"/>
              <a:t>Acceleration</a:t>
            </a:r>
            <a:r>
              <a:rPr lang="fr-FR" dirty="0"/>
              <a:t> Asset Management LLC</a:t>
            </a:r>
            <a:endParaRPr lang="en-US" dirty="0"/>
          </a:p>
        </p:txBody>
      </p:sp>
    </p:spTree>
    <p:extLst>
      <p:ext uri="{BB962C8B-B14F-4D97-AF65-F5344CB8AC3E}">
        <p14:creationId xmlns:p14="http://schemas.microsoft.com/office/powerpoint/2010/main" val="1742684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buClr>
                <a:srgbClr val="000080"/>
              </a:buClr>
              <a:buSzPct val="75000"/>
              <a:buFont typeface="Wingdings" panose="05000000000000000000" pitchFamily="2" charset="2"/>
              <a:buNone/>
            </a:pPr>
            <a:endParaRPr lang="en-US" sz="1200" dirty="0">
              <a:latin typeface="Myriad Pro" pitchFamily="34" charset="0"/>
            </a:endParaRPr>
          </a:p>
          <a:p>
            <a:pPr>
              <a:spcBef>
                <a:spcPts val="1200"/>
              </a:spcBef>
              <a:spcAft>
                <a:spcPts val="600"/>
              </a:spcAft>
              <a:buClr>
                <a:srgbClr val="000080"/>
              </a:buClr>
              <a:buSzPct val="75000"/>
              <a:buFont typeface="Wingdings" panose="05000000000000000000" pitchFamily="2" charset="2"/>
              <a:buNone/>
            </a:pPr>
            <a:endParaRPr lang="en-US" sz="1200" dirty="0">
              <a:latin typeface="Myriad Pro" pitchFamily="34" charset="0"/>
            </a:endParaRPr>
          </a:p>
          <a:p>
            <a:endParaRPr lang="en-US" dirty="0"/>
          </a:p>
        </p:txBody>
      </p:sp>
      <p:sp>
        <p:nvSpPr>
          <p:cNvPr id="4" name="Slide Number Placeholder 3"/>
          <p:cNvSpPr>
            <a:spLocks noGrp="1"/>
          </p:cNvSpPr>
          <p:nvPr>
            <p:ph type="sldNum" sz="quarter" idx="5"/>
          </p:nvPr>
        </p:nvSpPr>
        <p:spPr/>
        <p:txBody>
          <a:bodyPr/>
          <a:lstStyle/>
          <a:p>
            <a:fld id="{6C0A105A-FA16-4135-A762-CDC3D858D843}" type="slidenum">
              <a:rPr lang="en-US" smtClean="0"/>
              <a:t>5</a:t>
            </a:fld>
            <a:endParaRPr lang="en-US" dirty="0"/>
          </a:p>
        </p:txBody>
      </p:sp>
    </p:spTree>
    <p:extLst>
      <p:ext uri="{BB962C8B-B14F-4D97-AF65-F5344CB8AC3E}">
        <p14:creationId xmlns:p14="http://schemas.microsoft.com/office/powerpoint/2010/main" val="51413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1438" y="669925"/>
            <a:ext cx="4327525" cy="3344863"/>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sz="1300" kern="1200" dirty="0">
              <a:solidFill>
                <a:schemeClr val="tx1"/>
              </a:solidFill>
              <a:latin typeface="+mn-lt"/>
              <a:ea typeface="+mn-ea"/>
              <a:cs typeface="+mn-cs"/>
            </a:endParaRPr>
          </a:p>
          <a:p>
            <a:pPr marL="0" indent="0">
              <a:buFont typeface="Wingdings" panose="05000000000000000000" pitchFamily="2" charset="2"/>
              <a:buNone/>
            </a:pPr>
            <a:r>
              <a:rPr lang="en-US" sz="1300" b="1" kern="1200" dirty="0">
                <a:solidFill>
                  <a:schemeClr val="tx1"/>
                </a:solidFill>
                <a:latin typeface="+mn-lt"/>
                <a:ea typeface="+mn-ea"/>
                <a:cs typeface="+mn-cs"/>
              </a:rPr>
              <a:t>Q</a:t>
            </a:r>
            <a:r>
              <a:rPr lang="en-US" sz="1300" kern="1200" dirty="0">
                <a:solidFill>
                  <a:schemeClr val="tx1"/>
                </a:solidFill>
                <a:latin typeface="+mn-lt"/>
                <a:ea typeface="+mn-ea"/>
                <a:cs typeface="+mn-cs"/>
              </a:rPr>
              <a:t> - It’s GF’s background and ability to tap into these three (3) alpha sources that is at the root of shaping Drawbridge’s growth investment philosophy, yes???  If so, then we need to create a smooth/logical segue from THIS slide to the “growth investment process”, “intelligent design” and “portfolio specification”  3-in-1 slide that follows?!</a:t>
            </a:r>
          </a:p>
          <a:p>
            <a:endParaRPr lang="en-US" dirty="0"/>
          </a:p>
          <a:p>
            <a:pPr marL="0" indent="0">
              <a:buFont typeface="Wingdings" panose="05000000000000000000" pitchFamily="2" charset="2"/>
              <a:buNone/>
            </a:pPr>
            <a:r>
              <a:rPr lang="en-US" sz="1400" b="1" dirty="0"/>
              <a:t>Q – </a:t>
            </a:r>
            <a:r>
              <a:rPr lang="en-US" sz="1400" dirty="0"/>
              <a:t>Where/how to sharpen the storyline for merging GF’s Market Dashboard “Play Offense/Defense” “weather vane” indicator with GF’s Equity Holdings Dashboard?  Should we actually have an exhibit enumerating what’s  on the Market and Holdings dashboard to tell a story around, but NOT make available for process Q&amp;A.</a:t>
            </a:r>
          </a:p>
          <a:p>
            <a:pPr marL="0" indent="0">
              <a:buFont typeface="Wingdings" panose="05000000000000000000" pitchFamily="2" charset="2"/>
              <a:buNone/>
            </a:pPr>
            <a:endParaRPr lang="en-US" sz="1400" dirty="0"/>
          </a:p>
          <a:p>
            <a:pPr marL="0" marR="0" lvl="0" indent="0" algn="l" defTabSz="1018824"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dirty="0"/>
              <a:t>Q</a:t>
            </a:r>
            <a:r>
              <a:rPr lang="en-US" sz="1400" dirty="0"/>
              <a:t> – GF we spoke of your coming up with some ideas about how to address the risk barometer &amp; the possibility of adding alpha, from holding cash?</a:t>
            </a:r>
          </a:p>
          <a:p>
            <a:pPr marL="0" indent="0">
              <a:buFont typeface="Wingdings" panose="05000000000000000000" pitchFamily="2" charset="2"/>
              <a:buNone/>
            </a:pPr>
            <a:endParaRPr lang="en-US" sz="1400" dirty="0"/>
          </a:p>
          <a:p>
            <a:pPr marL="0" indent="0">
              <a:buFont typeface="Wingdings" panose="05000000000000000000" pitchFamily="2" charset="2"/>
              <a:buNone/>
            </a:pPr>
            <a:endParaRPr lang="en-US" sz="1400" dirty="0"/>
          </a:p>
          <a:p>
            <a:pPr marL="0" indent="0">
              <a:buFont typeface="Wingdings" panose="05000000000000000000" pitchFamily="2" charset="2"/>
              <a:buNone/>
            </a:pPr>
            <a:endParaRPr lang="en-US" sz="1400" dirty="0"/>
          </a:p>
          <a:p>
            <a:pPr marL="0" indent="0">
              <a:buFont typeface="Wingdings" panose="05000000000000000000" pitchFamily="2" charset="2"/>
              <a:buNone/>
            </a:pPr>
            <a:r>
              <a:rPr lang="en-US" sz="1400" b="1" dirty="0"/>
              <a:t>RC</a:t>
            </a:r>
          </a:p>
          <a:p>
            <a:pPr marL="285750" indent="-285750">
              <a:buFont typeface="Wingdings" panose="05000000000000000000" pitchFamily="2" charset="2"/>
              <a:buChar char="Ø"/>
            </a:pPr>
            <a:r>
              <a:rPr lang="en-US" sz="1400" dirty="0"/>
              <a:t>DO –Sector/Industry story shape and tighten-up i.e. agnostic, but with exposure constraints where, when and how?! And, why GICS adherence is N/A (b/c NOT predictive) or secondary to holdings “cross-correlations”  . . .</a:t>
            </a:r>
          </a:p>
          <a:p>
            <a:pPr marL="285750" indent="-285750">
              <a:buFont typeface="Wingdings" panose="05000000000000000000" pitchFamily="2" charset="2"/>
              <a:buChar char="Ø"/>
            </a:pPr>
            <a:r>
              <a:rPr lang="en-US" sz="1400" dirty="0"/>
              <a:t>DO – Ensure the there is no question that the investment process is Bottom-up . . . . with “Market Dashboard” indicators as the “weather vane” (or some other analogy) we keep an eye on it for a # of reasons</a:t>
            </a:r>
          </a:p>
          <a:p>
            <a:pPr marL="285750" marR="0" lvl="0" indent="-285750" algn="l" defTabSz="1018824"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dirty="0"/>
              <a:t>Integrate the story of portfolio holdings paleontology evolution from Vista’s 120 names to DB’s 20+ concentration. E.g. # of holdings contributing to what % of return . . . Bill Kaylor’s (</a:t>
            </a:r>
            <a:r>
              <a:rPr lang="en-US" sz="1400" dirty="0" err="1"/>
              <a:t>sp</a:t>
            </a:r>
            <a:r>
              <a:rPr lang="en-US" sz="1400" dirty="0"/>
              <a:t>) research . . . . segue to percolating SC/SCG/SCV in the Regent Financial “Skunk Works” , given the retail client type being served, holdings have tended toward a conservative approach (singles and doubles)  . . . . . Character of institutional investors will lead to buying more doubles, triples and homers.  Here’s where we need to convey something, constructively, about the addition of resource (analyst) will further support the segue to an institutional portfolio “feel.”  (</a:t>
            </a:r>
            <a:r>
              <a:rPr lang="en-US" sz="1400" dirty="0" err="1"/>
              <a:t>Gotta</a:t>
            </a:r>
            <a:r>
              <a:rPr lang="en-US" sz="1400" dirty="0"/>
              <a:t> shape a smooth path story re: the segue from retail to institutional feel.)</a:t>
            </a:r>
          </a:p>
          <a:p>
            <a:pPr marL="0" indent="0">
              <a:buFont typeface="Wingdings" panose="05000000000000000000" pitchFamily="2" charset="2"/>
              <a:buNone/>
            </a:pPr>
            <a:endParaRPr lang="en-US" sz="1400" dirty="0"/>
          </a:p>
        </p:txBody>
      </p:sp>
      <p:sp>
        <p:nvSpPr>
          <p:cNvPr id="4" name="Slide Number Placeholder 3"/>
          <p:cNvSpPr>
            <a:spLocks noGrp="1"/>
          </p:cNvSpPr>
          <p:nvPr>
            <p:ph type="sldNum" sz="quarter" idx="10"/>
          </p:nvPr>
        </p:nvSpPr>
        <p:spPr/>
        <p:txBody>
          <a:bodyPr/>
          <a:lstStyle/>
          <a:p>
            <a:fld id="{6C0A105A-FA16-4135-A762-CDC3D858D843}" type="slidenum">
              <a:rPr lang="en-US" smtClean="0"/>
              <a:t>6</a:t>
            </a:fld>
            <a:endParaRPr lang="en-US"/>
          </a:p>
        </p:txBody>
      </p:sp>
      <p:sp>
        <p:nvSpPr>
          <p:cNvPr id="5" name="Footer Placeholder 4"/>
          <p:cNvSpPr>
            <a:spLocks noGrp="1"/>
          </p:cNvSpPr>
          <p:nvPr>
            <p:ph type="ftr" sz="quarter" idx="11"/>
          </p:nvPr>
        </p:nvSpPr>
        <p:spPr/>
        <p:txBody>
          <a:bodyPr/>
          <a:lstStyle/>
          <a:p>
            <a:r>
              <a:rPr lang="fr-FR"/>
              <a:t>(c) Acceleration Asset Management LLC</a:t>
            </a:r>
            <a:endParaRPr lang="en-US"/>
          </a:p>
        </p:txBody>
      </p:sp>
    </p:spTree>
    <p:extLst>
      <p:ext uri="{BB962C8B-B14F-4D97-AF65-F5344CB8AC3E}">
        <p14:creationId xmlns:p14="http://schemas.microsoft.com/office/powerpoint/2010/main" val="435408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16250" y="504825"/>
            <a:ext cx="3263900" cy="2522538"/>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6C0A105A-FA16-4135-A762-CDC3D858D843}" type="slidenum">
              <a:rPr lang="en-US" smtClean="0"/>
              <a:t>7</a:t>
            </a:fld>
            <a:endParaRPr lang="en-US"/>
          </a:p>
        </p:txBody>
      </p:sp>
      <p:sp>
        <p:nvSpPr>
          <p:cNvPr id="5" name="Footer Placeholder 4"/>
          <p:cNvSpPr>
            <a:spLocks noGrp="1"/>
          </p:cNvSpPr>
          <p:nvPr>
            <p:ph type="ftr" sz="quarter" idx="11"/>
          </p:nvPr>
        </p:nvSpPr>
        <p:spPr/>
        <p:txBody>
          <a:bodyPr/>
          <a:lstStyle/>
          <a:p>
            <a:r>
              <a:rPr lang="fr-FR"/>
              <a:t>(c) Acceleration Asset Management LLC</a:t>
            </a:r>
            <a:endParaRPr lang="en-US"/>
          </a:p>
        </p:txBody>
      </p:sp>
    </p:spTree>
    <p:extLst>
      <p:ext uri="{BB962C8B-B14F-4D97-AF65-F5344CB8AC3E}">
        <p14:creationId xmlns:p14="http://schemas.microsoft.com/office/powerpoint/2010/main" val="3727002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sz="1400" b="1" dirty="0"/>
          </a:p>
          <a:p>
            <a:endParaRPr lang="en-US" dirty="0"/>
          </a:p>
        </p:txBody>
      </p:sp>
      <p:sp>
        <p:nvSpPr>
          <p:cNvPr id="4" name="Slide Number Placeholder 3"/>
          <p:cNvSpPr>
            <a:spLocks noGrp="1"/>
          </p:cNvSpPr>
          <p:nvPr>
            <p:ph type="sldNum" sz="quarter" idx="5"/>
          </p:nvPr>
        </p:nvSpPr>
        <p:spPr/>
        <p:txBody>
          <a:bodyPr/>
          <a:lstStyle/>
          <a:p>
            <a:fld id="{6C0A105A-FA16-4135-A762-CDC3D858D843}" type="slidenum">
              <a:rPr lang="en-US" smtClean="0"/>
              <a:t>8</a:t>
            </a:fld>
            <a:endParaRPr lang="en-US" dirty="0"/>
          </a:p>
        </p:txBody>
      </p:sp>
    </p:spTree>
    <p:extLst>
      <p:ext uri="{BB962C8B-B14F-4D97-AF65-F5344CB8AC3E}">
        <p14:creationId xmlns:p14="http://schemas.microsoft.com/office/powerpoint/2010/main" val="4226805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B9DD9D2-E9B9-42B9-86D3-1EF1AFCA2CA0}" type="datetime9">
              <a:rPr lang="en-US" smtClean="0"/>
              <a:t>3/11/2019 5:28:01 PM</a:t>
            </a:fld>
            <a:endParaRPr lang="en-US" dirty="0"/>
          </a:p>
        </p:txBody>
      </p:sp>
      <p:sp>
        <p:nvSpPr>
          <p:cNvPr id="5" name="Footer Placeholder 4"/>
          <p:cNvSpPr>
            <a:spLocks noGrp="1"/>
          </p:cNvSpPr>
          <p:nvPr>
            <p:ph type="ftr" sz="quarter" idx="11"/>
          </p:nvPr>
        </p:nvSpPr>
        <p:spPr/>
        <p:txBody>
          <a:bodyPr/>
          <a:lstStyle/>
          <a:p>
            <a:r>
              <a:rPr lang="en-US"/>
              <a:t>Drawbridge PPT Scratch Pad</a:t>
            </a:r>
            <a:endParaRPr lang="en-US" dirty="0"/>
          </a:p>
        </p:txBody>
      </p:sp>
      <p:sp>
        <p:nvSpPr>
          <p:cNvPr id="6" name="Slide Number Placeholder 5"/>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3929002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89041C-E4F6-42ED-A6EC-6F1691764416}" type="datetime9">
              <a:rPr lang="en-US" smtClean="0"/>
              <a:t>3/11/2019 5:28:01 PM</a:t>
            </a:fld>
            <a:endParaRPr lang="en-US" dirty="0"/>
          </a:p>
        </p:txBody>
      </p:sp>
      <p:sp>
        <p:nvSpPr>
          <p:cNvPr id="5" name="Footer Placeholder 4"/>
          <p:cNvSpPr>
            <a:spLocks noGrp="1"/>
          </p:cNvSpPr>
          <p:nvPr>
            <p:ph type="ftr" sz="quarter" idx="11"/>
          </p:nvPr>
        </p:nvSpPr>
        <p:spPr/>
        <p:txBody>
          <a:bodyPr/>
          <a:lstStyle/>
          <a:p>
            <a:r>
              <a:rPr lang="en-US"/>
              <a:t>Drawbridge PPT Scratch Pad</a:t>
            </a:r>
            <a:endParaRPr lang="en-US" dirty="0"/>
          </a:p>
        </p:txBody>
      </p:sp>
      <p:sp>
        <p:nvSpPr>
          <p:cNvPr id="6" name="Slide Number Placeholder 5"/>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3933543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311257"/>
            <a:ext cx="2263140" cy="663172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2920" y="311257"/>
            <a:ext cx="6621780" cy="66317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158615-C982-400F-AAA2-7093E82155E9}" type="datetime9">
              <a:rPr lang="en-US" smtClean="0"/>
              <a:t>3/11/2019 5:28:01 PM</a:t>
            </a:fld>
            <a:endParaRPr lang="en-US" dirty="0"/>
          </a:p>
        </p:txBody>
      </p:sp>
      <p:sp>
        <p:nvSpPr>
          <p:cNvPr id="5" name="Footer Placeholder 4"/>
          <p:cNvSpPr>
            <a:spLocks noGrp="1"/>
          </p:cNvSpPr>
          <p:nvPr>
            <p:ph type="ftr" sz="quarter" idx="11"/>
          </p:nvPr>
        </p:nvSpPr>
        <p:spPr/>
        <p:txBody>
          <a:bodyPr/>
          <a:lstStyle/>
          <a:p>
            <a:r>
              <a:rPr lang="en-US"/>
              <a:t>Drawbridge PPT Scratch Pad</a:t>
            </a:r>
            <a:endParaRPr lang="en-US" dirty="0"/>
          </a:p>
        </p:txBody>
      </p:sp>
      <p:sp>
        <p:nvSpPr>
          <p:cNvPr id="6" name="Slide Number Placeholder 5"/>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4097318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B3B28C-0729-4C7F-BFA0-AE851D3ABFA4}" type="datetime9">
              <a:rPr lang="en-US" smtClean="0"/>
              <a:t>3/11/2019 5:28:01 PM</a:t>
            </a:fld>
            <a:endParaRPr lang="en-US" dirty="0"/>
          </a:p>
        </p:txBody>
      </p:sp>
      <p:sp>
        <p:nvSpPr>
          <p:cNvPr id="5" name="Footer Placeholder 4"/>
          <p:cNvSpPr>
            <a:spLocks noGrp="1"/>
          </p:cNvSpPr>
          <p:nvPr>
            <p:ph type="ftr" sz="quarter" idx="11"/>
          </p:nvPr>
        </p:nvSpPr>
        <p:spPr/>
        <p:txBody>
          <a:bodyPr/>
          <a:lstStyle/>
          <a:p>
            <a:r>
              <a:rPr lang="en-US"/>
              <a:t>Drawbridge PPT Scratch Pad</a:t>
            </a:r>
            <a:endParaRPr lang="en-US" dirty="0"/>
          </a:p>
        </p:txBody>
      </p:sp>
      <p:sp>
        <p:nvSpPr>
          <p:cNvPr id="6" name="Slide Number Placeholder 5"/>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4294411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835FB2-079E-413E-AE8B-E7485F968F26}" type="datetime9">
              <a:rPr lang="en-US" smtClean="0"/>
              <a:t>3/11/2019 5:28:01 PM</a:t>
            </a:fld>
            <a:endParaRPr lang="en-US" dirty="0"/>
          </a:p>
        </p:txBody>
      </p:sp>
      <p:sp>
        <p:nvSpPr>
          <p:cNvPr id="5" name="Footer Placeholder 4"/>
          <p:cNvSpPr>
            <a:spLocks noGrp="1"/>
          </p:cNvSpPr>
          <p:nvPr>
            <p:ph type="ftr" sz="quarter" idx="11"/>
          </p:nvPr>
        </p:nvSpPr>
        <p:spPr/>
        <p:txBody>
          <a:bodyPr/>
          <a:lstStyle/>
          <a:p>
            <a:r>
              <a:rPr lang="en-US"/>
              <a:t>Drawbridge PPT Scratch Pad</a:t>
            </a:r>
            <a:endParaRPr lang="en-US" dirty="0"/>
          </a:p>
        </p:txBody>
      </p:sp>
      <p:sp>
        <p:nvSpPr>
          <p:cNvPr id="6" name="Slide Number Placeholder 5"/>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301744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2920" y="1813560"/>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13020" y="1813560"/>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5A24C5-5276-45F4-B9D9-17B7BB3D8B76}" type="datetime9">
              <a:rPr lang="en-US" smtClean="0"/>
              <a:t>3/11/2019 5:28:01 PM</a:t>
            </a:fld>
            <a:endParaRPr lang="en-US" dirty="0"/>
          </a:p>
        </p:txBody>
      </p:sp>
      <p:sp>
        <p:nvSpPr>
          <p:cNvPr id="6" name="Footer Placeholder 5"/>
          <p:cNvSpPr>
            <a:spLocks noGrp="1"/>
          </p:cNvSpPr>
          <p:nvPr>
            <p:ph type="ftr" sz="quarter" idx="11"/>
          </p:nvPr>
        </p:nvSpPr>
        <p:spPr/>
        <p:txBody>
          <a:bodyPr/>
          <a:lstStyle/>
          <a:p>
            <a:r>
              <a:rPr lang="en-US"/>
              <a:t>Drawbridge PPT Scratch Pad</a:t>
            </a:r>
            <a:endParaRPr lang="en-US" dirty="0"/>
          </a:p>
        </p:txBody>
      </p:sp>
      <p:sp>
        <p:nvSpPr>
          <p:cNvPr id="7" name="Slide Number Placeholder 6"/>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534731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ABF5FA3-9636-48D5-81DC-4170719224F7}" type="datetime9">
              <a:rPr lang="en-US" smtClean="0"/>
              <a:t>3/11/2019 5:28:01 PM</a:t>
            </a:fld>
            <a:endParaRPr lang="en-US" dirty="0"/>
          </a:p>
        </p:txBody>
      </p:sp>
      <p:sp>
        <p:nvSpPr>
          <p:cNvPr id="8" name="Footer Placeholder 7"/>
          <p:cNvSpPr>
            <a:spLocks noGrp="1"/>
          </p:cNvSpPr>
          <p:nvPr>
            <p:ph type="ftr" sz="quarter" idx="11"/>
          </p:nvPr>
        </p:nvSpPr>
        <p:spPr/>
        <p:txBody>
          <a:bodyPr/>
          <a:lstStyle/>
          <a:p>
            <a:r>
              <a:rPr lang="en-US"/>
              <a:t>Drawbridge PPT Scratch Pad</a:t>
            </a:r>
            <a:endParaRPr lang="en-US" dirty="0"/>
          </a:p>
        </p:txBody>
      </p:sp>
      <p:sp>
        <p:nvSpPr>
          <p:cNvPr id="9" name="Slide Number Placeholder 8"/>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3423473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18D4B9-32BF-484D-A753-F7CC427E90FA}" type="datetime9">
              <a:rPr lang="en-US" smtClean="0"/>
              <a:t>3/11/2019 5:28:01 PM</a:t>
            </a:fld>
            <a:endParaRPr lang="en-US" dirty="0"/>
          </a:p>
        </p:txBody>
      </p:sp>
      <p:sp>
        <p:nvSpPr>
          <p:cNvPr id="4" name="Footer Placeholder 3"/>
          <p:cNvSpPr>
            <a:spLocks noGrp="1"/>
          </p:cNvSpPr>
          <p:nvPr>
            <p:ph type="ftr" sz="quarter" idx="11"/>
          </p:nvPr>
        </p:nvSpPr>
        <p:spPr/>
        <p:txBody>
          <a:bodyPr/>
          <a:lstStyle/>
          <a:p>
            <a:r>
              <a:rPr lang="en-US"/>
              <a:t>Drawbridge PPT Scratch Pad</a:t>
            </a:r>
            <a:endParaRPr lang="en-US" dirty="0"/>
          </a:p>
        </p:txBody>
      </p:sp>
      <p:sp>
        <p:nvSpPr>
          <p:cNvPr id="5" name="Slide Number Placeholder 4"/>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2339967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876574-DA70-4984-8DF1-2D9723CBA697}" type="datetime9">
              <a:rPr lang="en-US" smtClean="0"/>
              <a:t>3/11/2019 5:28:01 PM</a:t>
            </a:fld>
            <a:endParaRPr lang="en-US" dirty="0"/>
          </a:p>
        </p:txBody>
      </p:sp>
      <p:sp>
        <p:nvSpPr>
          <p:cNvPr id="3" name="Footer Placeholder 2"/>
          <p:cNvSpPr>
            <a:spLocks noGrp="1"/>
          </p:cNvSpPr>
          <p:nvPr>
            <p:ph type="ftr" sz="quarter" idx="11"/>
          </p:nvPr>
        </p:nvSpPr>
        <p:spPr/>
        <p:txBody>
          <a:bodyPr/>
          <a:lstStyle/>
          <a:p>
            <a:r>
              <a:rPr lang="en-US"/>
              <a:t>Drawbridge PPT Scratch Pad</a:t>
            </a:r>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2132663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2E2E71C-CD01-412A-9052-2038FAA6C0C8}" type="datetime9">
              <a:rPr lang="en-US" smtClean="0"/>
              <a:t>3/11/2019 5:28:01 PM</a:t>
            </a:fld>
            <a:endParaRPr lang="en-US" dirty="0"/>
          </a:p>
        </p:txBody>
      </p:sp>
      <p:sp>
        <p:nvSpPr>
          <p:cNvPr id="6" name="Footer Placeholder 5"/>
          <p:cNvSpPr>
            <a:spLocks noGrp="1"/>
          </p:cNvSpPr>
          <p:nvPr>
            <p:ph type="ftr" sz="quarter" idx="11"/>
          </p:nvPr>
        </p:nvSpPr>
        <p:spPr/>
        <p:txBody>
          <a:bodyPr/>
          <a:lstStyle/>
          <a:p>
            <a:r>
              <a:rPr lang="en-US"/>
              <a:t>Drawbridge PPT Scratch Pad</a:t>
            </a:r>
            <a:endParaRPr lang="en-US" dirty="0"/>
          </a:p>
        </p:txBody>
      </p:sp>
      <p:sp>
        <p:nvSpPr>
          <p:cNvPr id="7" name="Slide Number Placeholder 6"/>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1940619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7998BD-9B4E-43BB-9360-617B0DD87759}" type="datetime9">
              <a:rPr lang="en-US" smtClean="0"/>
              <a:t>3/11/2019 5:28:01 PM</a:t>
            </a:fld>
            <a:endParaRPr lang="en-US" dirty="0"/>
          </a:p>
        </p:txBody>
      </p:sp>
      <p:sp>
        <p:nvSpPr>
          <p:cNvPr id="6" name="Footer Placeholder 5"/>
          <p:cNvSpPr>
            <a:spLocks noGrp="1"/>
          </p:cNvSpPr>
          <p:nvPr>
            <p:ph type="ftr" sz="quarter" idx="11"/>
          </p:nvPr>
        </p:nvSpPr>
        <p:spPr/>
        <p:txBody>
          <a:bodyPr/>
          <a:lstStyle/>
          <a:p>
            <a:r>
              <a:rPr lang="en-US"/>
              <a:t>Drawbridge PPT Scratch Pad</a:t>
            </a:r>
            <a:endParaRPr lang="en-US" dirty="0"/>
          </a:p>
        </p:txBody>
      </p:sp>
      <p:sp>
        <p:nvSpPr>
          <p:cNvPr id="7" name="Slide Number Placeholder 6"/>
          <p:cNvSpPr>
            <a:spLocks noGrp="1"/>
          </p:cNvSpPr>
          <p:nvPr>
            <p:ph type="sldNum" sz="quarter" idx="12"/>
          </p:nvPr>
        </p:nvSpPr>
        <p:spPr/>
        <p:txBody>
          <a:bodyPr/>
          <a:lstStyle/>
          <a:p>
            <a:fld id="{0D30EDF2-431F-4BAD-A8CB-B69ED35A5C4F}" type="slidenum">
              <a:rPr lang="en-US" smtClean="0"/>
              <a:t>‹#›</a:t>
            </a:fld>
            <a:endParaRPr lang="en-US" dirty="0"/>
          </a:p>
        </p:txBody>
      </p:sp>
    </p:spTree>
    <p:extLst>
      <p:ext uri="{BB962C8B-B14F-4D97-AF65-F5344CB8AC3E}">
        <p14:creationId xmlns:p14="http://schemas.microsoft.com/office/powerpoint/2010/main" val="3185229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16E2FDA2-9457-4106-BC50-05A9DCE5F359}" type="datetime9">
              <a:rPr lang="en-US" smtClean="0"/>
              <a:t>3/11/2019 5:28:01 PM</a:t>
            </a:fld>
            <a:endParaRPr lang="en-US" dirty="0"/>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r>
              <a:rPr lang="en-US"/>
              <a:t>Drawbridge PPT Scratch Pad</a:t>
            </a:r>
            <a:endParaRPr lang="en-US" dirty="0"/>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0D30EDF2-431F-4BAD-A8CB-B69ED35A5C4F}" type="slidenum">
              <a:rPr lang="en-US" smtClean="0"/>
              <a:t>‹#›</a:t>
            </a:fld>
            <a:endParaRPr lang="en-US" dirty="0"/>
          </a:p>
        </p:txBody>
      </p:sp>
    </p:spTree>
    <p:extLst>
      <p:ext uri="{BB962C8B-B14F-4D97-AF65-F5344CB8AC3E}">
        <p14:creationId xmlns:p14="http://schemas.microsoft.com/office/powerpoint/2010/main" val="1641827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1018824"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EAF6B55-933C-4B74-851A-10972CE27C4E}"/>
              </a:ext>
            </a:extLst>
          </p:cNvPr>
          <p:cNvSpPr>
            <a:spLocks noGrp="1"/>
          </p:cNvSpPr>
          <p:nvPr>
            <p:ph type="sldNum" sz="quarter" idx="12"/>
          </p:nvPr>
        </p:nvSpPr>
        <p:spPr/>
        <p:txBody>
          <a:bodyPr/>
          <a:lstStyle/>
          <a:p>
            <a:fld id="{0D30EDF2-431F-4BAD-A8CB-B69ED35A5C4F}" type="slidenum">
              <a:rPr lang="en-US" smtClean="0"/>
              <a:t>0</a:t>
            </a:fld>
            <a:endParaRPr lang="en-US" dirty="0"/>
          </a:p>
        </p:txBody>
      </p:sp>
      <p:grpSp>
        <p:nvGrpSpPr>
          <p:cNvPr id="10" name="Group 9">
            <a:extLst>
              <a:ext uri="{FF2B5EF4-FFF2-40B4-BE49-F238E27FC236}">
                <a16:creationId xmlns:a16="http://schemas.microsoft.com/office/drawing/2014/main" id="{80AAC3FB-DECD-47B6-B7FE-AA7E8F6D949D}"/>
              </a:ext>
            </a:extLst>
          </p:cNvPr>
          <p:cNvGrpSpPr/>
          <p:nvPr/>
        </p:nvGrpSpPr>
        <p:grpSpPr>
          <a:xfrm>
            <a:off x="3162300" y="990600"/>
            <a:ext cx="3733800" cy="2133600"/>
            <a:chOff x="4038600" y="781883"/>
            <a:chExt cx="3733800" cy="2117302"/>
          </a:xfrm>
        </p:grpSpPr>
        <p:sp>
          <p:nvSpPr>
            <p:cNvPr id="8" name="TextBox 7">
              <a:extLst>
                <a:ext uri="{FF2B5EF4-FFF2-40B4-BE49-F238E27FC236}">
                  <a16:creationId xmlns:a16="http://schemas.microsoft.com/office/drawing/2014/main" id="{F3FB0E50-1633-4ADE-B79D-8F2EC2724818}"/>
                </a:ext>
              </a:extLst>
            </p:cNvPr>
            <p:cNvSpPr txBox="1"/>
            <p:nvPr/>
          </p:nvSpPr>
          <p:spPr>
            <a:xfrm>
              <a:off x="4038600" y="2529853"/>
              <a:ext cx="3657600" cy="369332"/>
            </a:xfrm>
            <a:prstGeom prst="rect">
              <a:avLst/>
            </a:prstGeom>
            <a:noFill/>
          </p:spPr>
          <p:txBody>
            <a:bodyPr wrap="square" rtlCol="0">
              <a:spAutoFit/>
            </a:bodyPr>
            <a:lstStyle/>
            <a:p>
              <a:pPr algn="ctr"/>
              <a:r>
                <a:rPr lang="en-US" sz="1800" b="1" spc="100" dirty="0">
                  <a:solidFill>
                    <a:srgbClr val="909090"/>
                  </a:solidFill>
                  <a:latin typeface="Trajan Pro"/>
                  <a:ea typeface="Calibri" panose="020F0502020204030204" pitchFamily="34" charset="0"/>
                  <a:cs typeface="Times New Roman" panose="02020603050405020304" pitchFamily="18" charset="0"/>
                </a:rPr>
                <a:t>Asset Management</a:t>
              </a:r>
              <a:endParaRPr lang="en-US" sz="1800" dirty="0"/>
            </a:p>
          </p:txBody>
        </p:sp>
        <p:pic>
          <p:nvPicPr>
            <p:cNvPr id="9" name="Picture 8">
              <a:extLst>
                <a:ext uri="{FF2B5EF4-FFF2-40B4-BE49-F238E27FC236}">
                  <a16:creationId xmlns:a16="http://schemas.microsoft.com/office/drawing/2014/main" id="{A21150AE-668A-4BA6-AA7B-A4A5C6B411FF}"/>
                </a:ext>
              </a:extLst>
            </p:cNvPr>
            <p:cNvPicPr/>
            <p:nvPr/>
          </p:nvPicPr>
          <p:blipFill rotWithShape="1">
            <a:blip r:embed="rId3"/>
            <a:srcRect b="7977"/>
            <a:stretch/>
          </p:blipFill>
          <p:spPr bwMode="auto">
            <a:xfrm>
              <a:off x="4038600" y="781883"/>
              <a:ext cx="3733800" cy="1747970"/>
            </a:xfrm>
            <a:prstGeom prst="rect">
              <a:avLst/>
            </a:prstGeom>
            <a:ln>
              <a:noFill/>
            </a:ln>
            <a:extLst>
              <a:ext uri="{53640926-AAD7-44D8-BBD7-CCE9431645EC}">
                <a14:shadowObscured xmlns:a14="http://schemas.microsoft.com/office/drawing/2010/main"/>
              </a:ext>
            </a:extLst>
          </p:spPr>
        </p:pic>
      </p:grpSp>
      <p:sp>
        <p:nvSpPr>
          <p:cNvPr id="4" name="TextBox 3">
            <a:extLst>
              <a:ext uri="{FF2B5EF4-FFF2-40B4-BE49-F238E27FC236}">
                <a16:creationId xmlns:a16="http://schemas.microsoft.com/office/drawing/2014/main" id="{74C91B9A-BA5C-4850-8F30-0D3C4D5E85A9}"/>
              </a:ext>
            </a:extLst>
          </p:cNvPr>
          <p:cNvSpPr txBox="1"/>
          <p:nvPr/>
        </p:nvSpPr>
        <p:spPr>
          <a:xfrm>
            <a:off x="457200" y="3505201"/>
            <a:ext cx="9220200" cy="533399"/>
          </a:xfrm>
          <a:prstGeom prst="rect">
            <a:avLst/>
          </a:prstGeom>
          <a:noFill/>
          <a:ln w="12700">
            <a:noFill/>
          </a:ln>
        </p:spPr>
        <p:txBody>
          <a:bodyPr vert="horz" lIns="101882" tIns="50941" rIns="101882" bIns="50941" rtlCol="0" anchor="b">
            <a:noAutofit/>
          </a:bodyPr>
          <a:lstStyle>
            <a:lvl1pPr marL="182859">
              <a:spcBef>
                <a:spcPct val="0"/>
              </a:spcBef>
              <a:buNone/>
              <a:defRPr sz="2400" b="1" cap="small">
                <a:solidFill>
                  <a:srgbClr val="376092"/>
                </a:solidFill>
                <a:latin typeface="Palatino Linotype" pitchFamily="18" charset="0"/>
                <a:ea typeface="+mj-ea"/>
                <a:cs typeface="Kokila" pitchFamily="34" charset="0"/>
              </a:defRPr>
            </a:lvl1pPr>
          </a:lstStyle>
          <a:p>
            <a:pPr algn="ctr"/>
            <a:r>
              <a:rPr lang="en-US" dirty="0"/>
              <a:t>US Small Cap Growth Strategy</a:t>
            </a:r>
          </a:p>
        </p:txBody>
      </p:sp>
      <p:sp>
        <p:nvSpPr>
          <p:cNvPr id="11" name="TextBox 10">
            <a:extLst>
              <a:ext uri="{FF2B5EF4-FFF2-40B4-BE49-F238E27FC236}">
                <a16:creationId xmlns:a16="http://schemas.microsoft.com/office/drawing/2014/main" id="{7E6D7C06-E8D1-48A9-B40C-EA8FA12A3F0C}"/>
              </a:ext>
            </a:extLst>
          </p:cNvPr>
          <p:cNvSpPr txBox="1"/>
          <p:nvPr/>
        </p:nvSpPr>
        <p:spPr>
          <a:xfrm>
            <a:off x="7441997" y="6335513"/>
            <a:ext cx="2265883" cy="413808"/>
          </a:xfrm>
          <a:prstGeom prst="rect">
            <a:avLst/>
          </a:prstGeom>
          <a:noFill/>
          <a:ln w="19050">
            <a:noFill/>
          </a:ln>
        </p:spPr>
        <p:txBody>
          <a:bodyPr vert="horz" wrap="square" lIns="101858" tIns="50929" rIns="101858" bIns="50929" rtlCol="0" anchor="b">
            <a:noAutofit/>
          </a:bodyPr>
          <a:lstStyle/>
          <a:p>
            <a:pPr algn="ctr"/>
            <a:r>
              <a:rPr lang="en-US" dirty="0"/>
              <a:t>April 2019</a:t>
            </a:r>
          </a:p>
        </p:txBody>
      </p:sp>
      <p:sp>
        <p:nvSpPr>
          <p:cNvPr id="13" name="TextBox 12">
            <a:extLst>
              <a:ext uri="{FF2B5EF4-FFF2-40B4-BE49-F238E27FC236}">
                <a16:creationId xmlns:a16="http://schemas.microsoft.com/office/drawing/2014/main" id="{322DE50B-A462-4340-9BC3-B002325DC034}"/>
              </a:ext>
            </a:extLst>
          </p:cNvPr>
          <p:cNvSpPr txBox="1"/>
          <p:nvPr/>
        </p:nvSpPr>
        <p:spPr>
          <a:xfrm>
            <a:off x="5257800" y="5924577"/>
            <a:ext cx="4114800" cy="390616"/>
          </a:xfrm>
          <a:prstGeom prst="rect">
            <a:avLst/>
          </a:prstGeom>
          <a:noFill/>
          <a:ln w="19050">
            <a:noFill/>
          </a:ln>
        </p:spPr>
        <p:txBody>
          <a:bodyPr vert="horz" wrap="square" lIns="101858" tIns="50929" rIns="101858" bIns="50929" rtlCol="0" anchor="b">
            <a:noAutofit/>
          </a:bodyPr>
          <a:lstStyle>
            <a:defPPr>
              <a:defRPr lang="en-US"/>
            </a:defPPr>
            <a:lvl1pPr algn="ctr">
              <a:defRPr>
                <a:solidFill>
                  <a:schemeClr val="bg1"/>
                </a:solidFill>
              </a:defRPr>
            </a:lvl1pPr>
          </a:lstStyle>
          <a:p>
            <a:r>
              <a:rPr lang="en-US" dirty="0">
                <a:solidFill>
                  <a:schemeClr val="tx1"/>
                </a:solidFill>
              </a:rPr>
              <a:t>John Smith, Chief Investment Officer</a:t>
            </a:r>
          </a:p>
        </p:txBody>
      </p:sp>
    </p:spTree>
    <p:extLst>
      <p:ext uri="{BB962C8B-B14F-4D97-AF65-F5344CB8AC3E}">
        <p14:creationId xmlns:p14="http://schemas.microsoft.com/office/powerpoint/2010/main" val="3133551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Investment Process</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9</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9" name="Isosceles Triangle 8"/>
          <p:cNvSpPr/>
          <p:nvPr/>
        </p:nvSpPr>
        <p:spPr>
          <a:xfrm rot="10800000">
            <a:off x="1817873" y="1676400"/>
            <a:ext cx="5562603" cy="4419600"/>
          </a:xfrm>
          <a:prstGeom prst="triangle">
            <a:avLst>
              <a:gd name="adj" fmla="val 50181"/>
            </a:avLst>
          </a:prstGeom>
          <a:gradFill flip="none" rotWithShape="1">
            <a:gsLst>
              <a:gs pos="0">
                <a:schemeClr val="accent1">
                  <a:lumMod val="24000"/>
                  <a:lumOff val="76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a:spLocks noChangeAspect="1"/>
          </p:cNvSpPr>
          <p:nvPr/>
        </p:nvSpPr>
        <p:spPr>
          <a:xfrm>
            <a:off x="2785110" y="1924704"/>
            <a:ext cx="3048000" cy="369332"/>
          </a:xfrm>
          <a:prstGeom prst="rect">
            <a:avLst/>
          </a:prstGeom>
          <a:solidFill>
            <a:schemeClr val="bg1">
              <a:lumMod val="85000"/>
            </a:schemeClr>
          </a:solidFill>
          <a:ln w="28575">
            <a:solidFill>
              <a:srgbClr val="376092"/>
            </a:solidFill>
          </a:ln>
        </p:spPr>
        <p:txBody>
          <a:bodyPr wrap="square" rtlCol="0">
            <a:spAutoFit/>
          </a:bodyPr>
          <a:lstStyle/>
          <a:p>
            <a:pPr algn="ctr"/>
            <a:r>
              <a:rPr lang="en-US" sz="1800" dirty="0">
                <a:solidFill>
                  <a:srgbClr val="376092"/>
                </a:solidFill>
                <a:latin typeface="+mj-lt"/>
              </a:rPr>
              <a:t>Data and Screening</a:t>
            </a:r>
          </a:p>
        </p:txBody>
      </p:sp>
      <p:sp>
        <p:nvSpPr>
          <p:cNvPr id="17" name="TextBox 16"/>
          <p:cNvSpPr txBox="1">
            <a:spLocks noChangeAspect="1"/>
          </p:cNvSpPr>
          <p:nvPr/>
        </p:nvSpPr>
        <p:spPr>
          <a:xfrm>
            <a:off x="2480310" y="3134382"/>
            <a:ext cx="3657600" cy="369332"/>
          </a:xfrm>
          <a:prstGeom prst="rect">
            <a:avLst/>
          </a:prstGeom>
          <a:solidFill>
            <a:schemeClr val="bg1">
              <a:lumMod val="85000"/>
            </a:schemeClr>
          </a:solidFill>
          <a:ln w="28575">
            <a:solidFill>
              <a:srgbClr val="376092"/>
            </a:solidFill>
          </a:ln>
        </p:spPr>
        <p:txBody>
          <a:bodyPr wrap="square" rtlCol="0">
            <a:spAutoFit/>
          </a:bodyPr>
          <a:lstStyle>
            <a:defPPr>
              <a:defRPr lang="en-US"/>
            </a:defPPr>
            <a:lvl1pPr algn="ctr">
              <a:defRPr sz="1800">
                <a:solidFill>
                  <a:srgbClr val="376092"/>
                </a:solidFill>
                <a:latin typeface="+mj-lt"/>
              </a:defRPr>
            </a:lvl1pPr>
          </a:lstStyle>
          <a:p>
            <a:r>
              <a:rPr lang="en-US" dirty="0"/>
              <a:t>Stock</a:t>
            </a:r>
            <a:r>
              <a:rPr lang="en-US" dirty="0">
                <a:solidFill>
                  <a:srgbClr val="00B050"/>
                </a:solidFill>
              </a:rPr>
              <a:t> </a:t>
            </a:r>
            <a:r>
              <a:rPr lang="en-US" dirty="0"/>
              <a:t>Selection</a:t>
            </a:r>
            <a:endParaRPr lang="en-US" dirty="0">
              <a:solidFill>
                <a:srgbClr val="C00000"/>
              </a:solidFill>
            </a:endParaRPr>
          </a:p>
        </p:txBody>
      </p:sp>
      <p:sp>
        <p:nvSpPr>
          <p:cNvPr id="18" name="TextBox 17"/>
          <p:cNvSpPr txBox="1">
            <a:spLocks noChangeAspect="1"/>
          </p:cNvSpPr>
          <p:nvPr/>
        </p:nvSpPr>
        <p:spPr>
          <a:xfrm>
            <a:off x="3200400" y="2514600"/>
            <a:ext cx="2362200" cy="369332"/>
          </a:xfrm>
          <a:prstGeom prst="rect">
            <a:avLst/>
          </a:prstGeom>
          <a:solidFill>
            <a:schemeClr val="bg1">
              <a:lumMod val="85000"/>
            </a:schemeClr>
          </a:solidFill>
          <a:ln w="28575">
            <a:solidFill>
              <a:srgbClr val="376092"/>
            </a:solidFill>
          </a:ln>
        </p:spPr>
        <p:txBody>
          <a:bodyPr wrap="square" rtlCol="0">
            <a:spAutoFit/>
          </a:bodyPr>
          <a:lstStyle>
            <a:defPPr>
              <a:defRPr lang="en-US"/>
            </a:defPPr>
            <a:lvl1pPr algn="ctr">
              <a:defRPr sz="1800">
                <a:solidFill>
                  <a:srgbClr val="376092"/>
                </a:solidFill>
                <a:latin typeface="+mj-lt"/>
              </a:defRPr>
            </a:lvl1pPr>
          </a:lstStyle>
          <a:p>
            <a:r>
              <a:rPr lang="en-US" dirty="0"/>
              <a:t>Research and Analysis</a:t>
            </a:r>
          </a:p>
        </p:txBody>
      </p:sp>
      <p:sp>
        <p:nvSpPr>
          <p:cNvPr id="19" name="TextBox 18"/>
          <p:cNvSpPr txBox="1">
            <a:spLocks noChangeAspect="1"/>
          </p:cNvSpPr>
          <p:nvPr/>
        </p:nvSpPr>
        <p:spPr>
          <a:xfrm>
            <a:off x="2686761" y="4554677"/>
            <a:ext cx="3935019" cy="369332"/>
          </a:xfrm>
          <a:prstGeom prst="rect">
            <a:avLst/>
          </a:prstGeom>
          <a:solidFill>
            <a:schemeClr val="bg1">
              <a:lumMod val="85000"/>
            </a:schemeClr>
          </a:solidFill>
          <a:ln w="28575">
            <a:solidFill>
              <a:srgbClr val="376092"/>
            </a:solidFill>
          </a:ln>
        </p:spPr>
        <p:txBody>
          <a:bodyPr wrap="square" rtlCol="0">
            <a:spAutoFit/>
          </a:bodyPr>
          <a:lstStyle>
            <a:defPPr>
              <a:defRPr lang="en-US"/>
            </a:defPPr>
            <a:lvl1pPr algn="ctr">
              <a:defRPr sz="1800">
                <a:solidFill>
                  <a:srgbClr val="376092"/>
                </a:solidFill>
                <a:latin typeface="+mj-lt"/>
              </a:defRPr>
            </a:lvl1pPr>
          </a:lstStyle>
          <a:p>
            <a:r>
              <a:rPr lang="en-US" dirty="0"/>
              <a:t>Monitor, Modify and Sell </a:t>
            </a:r>
          </a:p>
        </p:txBody>
      </p:sp>
      <p:sp>
        <p:nvSpPr>
          <p:cNvPr id="20" name="TextBox 19"/>
          <p:cNvSpPr txBox="1">
            <a:spLocks noChangeAspect="1"/>
          </p:cNvSpPr>
          <p:nvPr/>
        </p:nvSpPr>
        <p:spPr>
          <a:xfrm>
            <a:off x="2686761" y="3752018"/>
            <a:ext cx="3389477" cy="369332"/>
          </a:xfrm>
          <a:prstGeom prst="rect">
            <a:avLst/>
          </a:prstGeom>
          <a:solidFill>
            <a:schemeClr val="bg1">
              <a:lumMod val="85000"/>
            </a:schemeClr>
          </a:solidFill>
          <a:ln w="28575">
            <a:solidFill>
              <a:srgbClr val="376092"/>
            </a:solidFill>
          </a:ln>
        </p:spPr>
        <p:txBody>
          <a:bodyPr wrap="square" rtlCol="0">
            <a:spAutoFit/>
          </a:bodyPr>
          <a:lstStyle>
            <a:defPPr>
              <a:defRPr lang="en-US"/>
            </a:defPPr>
            <a:lvl1pPr algn="ctr">
              <a:defRPr sz="1800">
                <a:solidFill>
                  <a:srgbClr val="376092"/>
                </a:solidFill>
                <a:latin typeface="+mj-lt"/>
              </a:defRPr>
            </a:lvl1pPr>
          </a:lstStyle>
          <a:p>
            <a:r>
              <a:rPr lang="en-US" dirty="0"/>
              <a:t>Portfolio  Construction</a:t>
            </a:r>
          </a:p>
        </p:txBody>
      </p:sp>
      <p:sp>
        <p:nvSpPr>
          <p:cNvPr id="14" name="TextBox 13"/>
          <p:cNvSpPr txBox="1"/>
          <p:nvPr/>
        </p:nvSpPr>
        <p:spPr>
          <a:xfrm>
            <a:off x="914401" y="6364069"/>
            <a:ext cx="8458198" cy="646331"/>
          </a:xfrm>
          <a:prstGeom prst="rect">
            <a:avLst/>
          </a:prstGeom>
          <a:noFill/>
        </p:spPr>
        <p:txBody>
          <a:bodyPr wrap="square" rtlCol="0" anchor="ctr" anchorCtr="0">
            <a:spAutoFit/>
          </a:bodyPr>
          <a:lstStyle/>
          <a:p>
            <a:pPr algn="ctr"/>
            <a:r>
              <a:rPr lang="en-US" sz="1800" b="1" dirty="0">
                <a:solidFill>
                  <a:srgbClr val="376092"/>
                </a:solidFill>
              </a:rPr>
              <a:t>Drawbridge Edge: </a:t>
            </a:r>
            <a:r>
              <a:rPr lang="en-US" sz="1800" dirty="0">
                <a:solidFill>
                  <a:srgbClr val="376092"/>
                </a:solidFill>
                <a:latin typeface="+mj-lt"/>
              </a:rPr>
              <a:t>Concentrated portfolios of companies with accelerating growth rates, solid momentum and high potential returns</a:t>
            </a:r>
          </a:p>
        </p:txBody>
      </p:sp>
      <p:sp>
        <p:nvSpPr>
          <p:cNvPr id="25" name="Slide Number Placeholder 2">
            <a:extLst>
              <a:ext uri="{FF2B5EF4-FFF2-40B4-BE49-F238E27FC236}">
                <a16:creationId xmlns:a16="http://schemas.microsoft.com/office/drawing/2014/main" id="{52855ECB-66E5-4083-A963-7A6ACD005DB4}"/>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26" name="Picture 25">
            <a:extLst>
              <a:ext uri="{FF2B5EF4-FFF2-40B4-BE49-F238E27FC236}">
                <a16:creationId xmlns:a16="http://schemas.microsoft.com/office/drawing/2014/main" id="{FB15AA84-15D7-44D4-8D36-68A05046DE3E}"/>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
        <p:nvSpPr>
          <p:cNvPr id="21" name="TextBox 20">
            <a:extLst>
              <a:ext uri="{FF2B5EF4-FFF2-40B4-BE49-F238E27FC236}">
                <a16:creationId xmlns:a16="http://schemas.microsoft.com/office/drawing/2014/main" id="{E44F3322-8557-4FCA-9F71-261A7B65EB77}"/>
              </a:ext>
            </a:extLst>
          </p:cNvPr>
          <p:cNvSpPr txBox="1"/>
          <p:nvPr/>
        </p:nvSpPr>
        <p:spPr>
          <a:xfrm>
            <a:off x="6945126" y="3165086"/>
            <a:ext cx="2724653" cy="914400"/>
          </a:xfrm>
          <a:prstGeom prst="rect">
            <a:avLst/>
          </a:prstGeom>
          <a:noFill/>
          <a:ln w="19050">
            <a:solidFill>
              <a:srgbClr val="FF0000"/>
            </a:solidFill>
          </a:ln>
        </p:spPr>
        <p:txBody>
          <a:bodyPr vert="horz" wrap="square" lIns="101858" tIns="50929" rIns="101858" bIns="50929" rtlCol="0" anchor="ctr" anchorCtr="0">
            <a:noAutofit/>
          </a:bodyPr>
          <a:lstStyle/>
          <a:p>
            <a:pPr algn="l"/>
            <a:r>
              <a:rPr lang="en-US" sz="1400" dirty="0">
                <a:solidFill>
                  <a:srgbClr val="FF0000"/>
                </a:solidFill>
              </a:rPr>
              <a:t>The idea of this graphic is to demonstrate 5 steps leading to the portfolio at the bottom.</a:t>
            </a:r>
          </a:p>
        </p:txBody>
      </p:sp>
    </p:spTree>
    <p:extLst>
      <p:ext uri="{BB962C8B-B14F-4D97-AF65-F5344CB8AC3E}">
        <p14:creationId xmlns:p14="http://schemas.microsoft.com/office/powerpoint/2010/main" val="1004234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Data and Screening</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10</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25" name="Content Placeholder 2"/>
          <p:cNvSpPr txBox="1">
            <a:spLocks/>
          </p:cNvSpPr>
          <p:nvPr/>
        </p:nvSpPr>
        <p:spPr>
          <a:xfrm>
            <a:off x="457200" y="1178983"/>
            <a:ext cx="8686800" cy="4350593"/>
          </a:xfrm>
          <a:prstGeom prst="rect">
            <a:avLst/>
          </a:prstGeom>
        </p:spPr>
        <p:txBody>
          <a:bodyPr vert="horz" lIns="101870" tIns="50935" rIns="101870" bIns="50935" rtlCol="0">
            <a:no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1800"/>
              </a:spcAft>
              <a:buClr>
                <a:srgbClr val="000055"/>
              </a:buClr>
              <a:buSzPct val="80000"/>
              <a:buNone/>
            </a:pPr>
            <a:endParaRPr lang="en-US" sz="1600" dirty="0">
              <a:solidFill>
                <a:srgbClr val="376092"/>
              </a:solidFill>
              <a:latin typeface="+mj-lt"/>
            </a:endParaRPr>
          </a:p>
          <a:p>
            <a:pPr marL="445736" lvl="2" indent="0">
              <a:spcBef>
                <a:spcPts val="0"/>
              </a:spcBef>
              <a:spcAft>
                <a:spcPts val="1800"/>
              </a:spcAft>
              <a:buClr>
                <a:srgbClr val="000055"/>
              </a:buClr>
              <a:buSzPct val="80000"/>
              <a:buNone/>
            </a:pPr>
            <a:r>
              <a:rPr lang="en-US" sz="1600" dirty="0">
                <a:solidFill>
                  <a:srgbClr val="376092"/>
                </a:solidFill>
                <a:latin typeface="+mj-lt"/>
              </a:rPr>
              <a:t>Objective: Select stocks poised to outperform</a:t>
            </a:r>
          </a:p>
          <a:p>
            <a:pPr marL="445736" lvl="2" indent="0">
              <a:spcBef>
                <a:spcPts val="0"/>
              </a:spcBef>
              <a:spcAft>
                <a:spcPts val="1800"/>
              </a:spcAft>
              <a:buClr>
                <a:srgbClr val="000055"/>
              </a:buClr>
              <a:buSzPct val="80000"/>
              <a:buNone/>
            </a:pPr>
            <a:r>
              <a:rPr lang="en-US" sz="1600" dirty="0">
                <a:solidFill>
                  <a:srgbClr val="376092"/>
                </a:solidFill>
              </a:rPr>
              <a:t>Screened universe contains 50 - 100 companies exhibiting </a:t>
            </a:r>
            <a:endParaRPr lang="en-US" sz="1600" dirty="0">
              <a:solidFill>
                <a:srgbClr val="00B050"/>
              </a:solidFill>
            </a:endParaRPr>
          </a:p>
          <a:p>
            <a:pPr marL="731486" lvl="2" indent="-285750">
              <a:spcBef>
                <a:spcPts val="0"/>
              </a:spcBef>
              <a:spcAft>
                <a:spcPts val="1800"/>
              </a:spcAft>
              <a:buClr>
                <a:srgbClr val="000055"/>
              </a:buClr>
              <a:buSzPct val="80000"/>
              <a:buFont typeface="Wingdings" panose="05000000000000000000" pitchFamily="2" charset="2"/>
              <a:buChar char="§"/>
            </a:pPr>
            <a:r>
              <a:rPr lang="en-US" sz="1600" dirty="0"/>
              <a:t>Earnings acceleration and price momentum </a:t>
            </a:r>
          </a:p>
          <a:p>
            <a:pPr marL="731486" lvl="2" indent="-285750">
              <a:spcBef>
                <a:spcPts val="0"/>
              </a:spcBef>
              <a:spcAft>
                <a:spcPts val="1800"/>
              </a:spcAft>
              <a:buClr>
                <a:srgbClr val="000055"/>
              </a:buClr>
              <a:buSzPct val="80000"/>
              <a:buFont typeface="Wingdings" panose="05000000000000000000" pitchFamily="2" charset="2"/>
              <a:buChar char="§"/>
            </a:pPr>
            <a:r>
              <a:rPr lang="en-US" sz="1600" dirty="0"/>
              <a:t>Plus: quality of earnings, positive estimate revisions, positive surprise </a:t>
            </a:r>
          </a:p>
          <a:p>
            <a:pPr marL="445736" lvl="2" indent="0">
              <a:spcBef>
                <a:spcPts val="0"/>
              </a:spcBef>
              <a:spcAft>
                <a:spcPts val="1800"/>
              </a:spcAft>
              <a:buClr>
                <a:srgbClr val="000055"/>
              </a:buClr>
              <a:buSzPct val="80000"/>
              <a:buNone/>
            </a:pPr>
            <a:r>
              <a:rPr lang="en-US" sz="1600" dirty="0">
                <a:solidFill>
                  <a:srgbClr val="376092"/>
                </a:solidFill>
              </a:rPr>
              <a:t>Further research triggered by</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Trend changes or inflection points</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Recent positive news </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Breadth of alpha factors</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Valuation  </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Neglect</a:t>
            </a:r>
          </a:p>
          <a:p>
            <a:pPr marL="811496" lvl="2" indent="-365760">
              <a:spcBef>
                <a:spcPts val="0"/>
              </a:spcBef>
              <a:spcAft>
                <a:spcPts val="300"/>
              </a:spcAft>
              <a:buClr>
                <a:srgbClr val="000055"/>
              </a:buClr>
              <a:buSzPct val="80000"/>
              <a:buFont typeface="Wingdings" panose="05000000000000000000" pitchFamily="2" charset="2"/>
              <a:buChar char="§"/>
            </a:pPr>
            <a:endParaRPr lang="en-US" sz="1600" dirty="0">
              <a:latin typeface="+mj-lt"/>
            </a:endParaRPr>
          </a:p>
          <a:p>
            <a:pPr marL="0" lvl="1" indent="0">
              <a:spcBef>
                <a:spcPts val="600"/>
              </a:spcBef>
              <a:spcAft>
                <a:spcPts val="600"/>
              </a:spcAft>
              <a:buClr>
                <a:srgbClr val="000055"/>
              </a:buClr>
              <a:buSzPct val="80000"/>
              <a:buNone/>
            </a:pPr>
            <a:endParaRPr lang="en-US" sz="1600" dirty="0">
              <a:solidFill>
                <a:srgbClr val="000055"/>
              </a:solidFill>
              <a:latin typeface="Myriad Pro" pitchFamily="34" charset="0"/>
            </a:endParaRPr>
          </a:p>
          <a:p>
            <a:pPr marL="0" lvl="1" indent="0">
              <a:spcBef>
                <a:spcPts val="1200"/>
              </a:spcBef>
              <a:spcAft>
                <a:spcPts val="600"/>
              </a:spcAft>
              <a:buClr>
                <a:srgbClr val="000055"/>
              </a:buClr>
              <a:buSzPct val="80000"/>
              <a:buNone/>
            </a:pPr>
            <a:r>
              <a:rPr lang="en-US" sz="1600" b="1" dirty="0">
                <a:solidFill>
                  <a:srgbClr val="000055"/>
                </a:solidFill>
                <a:latin typeface="Myriad Pro" pitchFamily="34" charset="0"/>
              </a:rPr>
              <a:t> </a:t>
            </a:r>
            <a:endParaRPr lang="en-US" sz="1600" dirty="0">
              <a:solidFill>
                <a:srgbClr val="000055"/>
              </a:solidFill>
              <a:latin typeface="Myriad Pro" pitchFamily="34" charset="0"/>
            </a:endParaRPr>
          </a:p>
        </p:txBody>
      </p:sp>
      <p:sp>
        <p:nvSpPr>
          <p:cNvPr id="26" name="TextBox 25"/>
          <p:cNvSpPr txBox="1"/>
          <p:nvPr/>
        </p:nvSpPr>
        <p:spPr>
          <a:xfrm>
            <a:off x="457200" y="5754469"/>
            <a:ext cx="9281160" cy="369332"/>
          </a:xfrm>
          <a:prstGeom prst="rect">
            <a:avLst/>
          </a:prstGeom>
          <a:noFill/>
        </p:spPr>
        <p:txBody>
          <a:bodyPr wrap="square" rtlCol="0">
            <a:spAutoFit/>
          </a:bodyPr>
          <a:lstStyle/>
          <a:p>
            <a:pPr marL="0" lvl="1" indent="0">
              <a:spcBef>
                <a:spcPts val="600"/>
              </a:spcBef>
              <a:spcAft>
                <a:spcPts val="600"/>
              </a:spcAft>
              <a:buClr>
                <a:srgbClr val="000055"/>
              </a:buClr>
              <a:buSzPct val="80000"/>
              <a:buNone/>
            </a:pPr>
            <a:r>
              <a:rPr lang="en-US" sz="1800" b="1" dirty="0">
                <a:solidFill>
                  <a:srgbClr val="376092"/>
                </a:solidFill>
              </a:rPr>
              <a:t>Drawbridge Edge</a:t>
            </a:r>
            <a:r>
              <a:rPr lang="en-US" sz="1800" dirty="0">
                <a:solidFill>
                  <a:srgbClr val="376092"/>
                </a:solidFill>
                <a:latin typeface="+mj-lt"/>
              </a:rPr>
              <a:t>:  Objective criteria lead us to a short list of high potential names</a:t>
            </a:r>
          </a:p>
        </p:txBody>
      </p:sp>
      <p:sp>
        <p:nvSpPr>
          <p:cNvPr id="13" name="Slide Number Placeholder 2">
            <a:extLst>
              <a:ext uri="{FF2B5EF4-FFF2-40B4-BE49-F238E27FC236}">
                <a16:creationId xmlns:a16="http://schemas.microsoft.com/office/drawing/2014/main" id="{32C47FDC-F006-492B-9A27-9411E9A5B464}"/>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14" name="Picture 13">
            <a:extLst>
              <a:ext uri="{FF2B5EF4-FFF2-40B4-BE49-F238E27FC236}">
                <a16:creationId xmlns:a16="http://schemas.microsoft.com/office/drawing/2014/main" id="{BCF3E689-933A-417B-8A8A-43EDBF38B5EF}"/>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546967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Research and Analysis</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11</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9" name="Content Placeholder 2"/>
          <p:cNvSpPr txBox="1">
            <a:spLocks/>
          </p:cNvSpPr>
          <p:nvPr/>
        </p:nvSpPr>
        <p:spPr>
          <a:xfrm>
            <a:off x="685800" y="1381762"/>
            <a:ext cx="8686800" cy="5561225"/>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1800"/>
              </a:spcAft>
              <a:buClr>
                <a:srgbClr val="000055"/>
              </a:buClr>
              <a:buSzPct val="80000"/>
              <a:buNone/>
            </a:pPr>
            <a:r>
              <a:rPr lang="en-US" sz="1600" b="1" dirty="0">
                <a:solidFill>
                  <a:srgbClr val="376092"/>
                </a:solidFill>
                <a:latin typeface="+mj-lt"/>
              </a:rPr>
              <a:t>Objective:   </a:t>
            </a:r>
            <a:r>
              <a:rPr lang="en-US" sz="1600" dirty="0">
                <a:solidFill>
                  <a:srgbClr val="376092"/>
                </a:solidFill>
                <a:latin typeface="+mj-lt"/>
              </a:rPr>
              <a:t>Understand sales and growth dynamics, sustainability and potential</a:t>
            </a:r>
          </a:p>
          <a:p>
            <a:pPr marL="445736" lvl="2" indent="0">
              <a:spcBef>
                <a:spcPts val="0"/>
              </a:spcBef>
              <a:spcAft>
                <a:spcPts val="600"/>
              </a:spcAft>
              <a:buClr>
                <a:srgbClr val="000055"/>
              </a:buClr>
              <a:buSzPct val="80000"/>
              <a:buNone/>
            </a:pPr>
            <a:r>
              <a:rPr lang="en-US" sz="1600" dirty="0">
                <a:solidFill>
                  <a:srgbClr val="376092"/>
                </a:solidFill>
                <a:latin typeface="+mj-lt"/>
              </a:rPr>
              <a:t>Proprietary tools to analyze financial data</a:t>
            </a:r>
          </a:p>
          <a:p>
            <a:pPr marL="731486" lvl="2" indent="-285750">
              <a:spcBef>
                <a:spcPts val="0"/>
              </a:spcBef>
              <a:spcAft>
                <a:spcPts val="600"/>
              </a:spcAft>
              <a:buClr>
                <a:srgbClr val="000055"/>
              </a:buClr>
              <a:buSzPct val="80000"/>
              <a:buFont typeface="Wingdings" panose="05000000000000000000" pitchFamily="2" charset="2"/>
              <a:buChar char="§"/>
            </a:pPr>
            <a:r>
              <a:rPr lang="en-US" sz="1600" dirty="0">
                <a:latin typeface="+mj-lt"/>
              </a:rPr>
              <a:t>Breadth and magnitude of acceleration</a:t>
            </a:r>
          </a:p>
          <a:p>
            <a:pPr marL="731486" lvl="2" indent="-285750">
              <a:spcBef>
                <a:spcPts val="0"/>
              </a:spcBef>
              <a:spcAft>
                <a:spcPts val="600"/>
              </a:spcAft>
              <a:buClr>
                <a:srgbClr val="000055"/>
              </a:buClr>
              <a:buSzPct val="80000"/>
              <a:buFont typeface="Wingdings" panose="05000000000000000000" pitchFamily="2" charset="2"/>
              <a:buChar char="§"/>
            </a:pPr>
            <a:r>
              <a:rPr lang="en-US" sz="1600" dirty="0">
                <a:latin typeface="+mj-lt"/>
              </a:rPr>
              <a:t>Operating and financial leverage</a:t>
            </a:r>
          </a:p>
          <a:p>
            <a:pPr marL="731486" lvl="2" indent="-285750">
              <a:spcBef>
                <a:spcPts val="0"/>
              </a:spcBef>
              <a:spcAft>
                <a:spcPts val="600"/>
              </a:spcAft>
              <a:buClr>
                <a:srgbClr val="000055"/>
              </a:buClr>
              <a:buSzPct val="80000"/>
              <a:buFont typeface="Wingdings" panose="05000000000000000000" pitchFamily="2" charset="2"/>
              <a:buChar char="§"/>
            </a:pPr>
            <a:r>
              <a:rPr lang="en-US" sz="1600" dirty="0">
                <a:latin typeface="+mj-lt"/>
              </a:rPr>
              <a:t>Timeliness</a:t>
            </a:r>
            <a:endParaRPr lang="en-US" sz="1600" b="1" dirty="0">
              <a:solidFill>
                <a:srgbClr val="C00000"/>
              </a:solidFill>
              <a:latin typeface="+mj-lt"/>
            </a:endParaRPr>
          </a:p>
          <a:p>
            <a:pPr marL="445736" lvl="2" indent="0">
              <a:spcBef>
                <a:spcPts val="0"/>
              </a:spcBef>
              <a:spcAft>
                <a:spcPts val="300"/>
              </a:spcAft>
              <a:buClr>
                <a:srgbClr val="000055"/>
              </a:buClr>
              <a:buSzPct val="80000"/>
              <a:buNone/>
            </a:pPr>
            <a:endParaRPr lang="en-US" sz="1600" b="1" dirty="0">
              <a:solidFill>
                <a:srgbClr val="C00000"/>
              </a:solidFill>
              <a:latin typeface="+mj-lt"/>
            </a:endParaRPr>
          </a:p>
          <a:p>
            <a:pPr marL="445736" lvl="2" indent="0">
              <a:spcBef>
                <a:spcPts val="0"/>
              </a:spcBef>
              <a:spcAft>
                <a:spcPts val="300"/>
              </a:spcAft>
              <a:buClr>
                <a:srgbClr val="000055"/>
              </a:buClr>
              <a:buSzPct val="80000"/>
              <a:buNone/>
            </a:pPr>
            <a:r>
              <a:rPr lang="en-US" sz="1600" dirty="0">
                <a:solidFill>
                  <a:srgbClr val="376092"/>
                </a:solidFill>
                <a:latin typeface="+mj-lt"/>
              </a:rPr>
              <a:t>Identify inflection points and evaluate fundamentals driving growth</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Growth acceleration and sustainability</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Margin trends </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Risks to growth and margins</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Range of probable revenues and earnings</a:t>
            </a:r>
          </a:p>
          <a:p>
            <a:pPr marL="811496" lvl="2" indent="-365760">
              <a:spcBef>
                <a:spcPts val="0"/>
              </a:spcBef>
              <a:spcAft>
                <a:spcPts val="300"/>
              </a:spcAft>
              <a:buClr>
                <a:srgbClr val="000055"/>
              </a:buClr>
              <a:buSzPct val="80000"/>
              <a:buFont typeface="Wingdings" panose="05000000000000000000" pitchFamily="2" charset="2"/>
              <a:buChar char="§"/>
            </a:pPr>
            <a:r>
              <a:rPr lang="en-US" sz="1600" dirty="0">
                <a:latin typeface="+mj-lt"/>
              </a:rPr>
              <a:t>Our outlook versus consensus</a:t>
            </a:r>
          </a:p>
          <a:p>
            <a:pPr marL="0" lvl="1" indent="0">
              <a:spcBef>
                <a:spcPts val="1200"/>
              </a:spcBef>
              <a:spcAft>
                <a:spcPts val="600"/>
              </a:spcAft>
              <a:buClr>
                <a:srgbClr val="000055"/>
              </a:buClr>
              <a:buSzPct val="80000"/>
              <a:buNone/>
            </a:pPr>
            <a:endParaRPr lang="en-US" sz="1600" dirty="0">
              <a:solidFill>
                <a:srgbClr val="000055"/>
              </a:solidFill>
              <a:latin typeface="Myriad Pro" pitchFamily="34" charset="0"/>
            </a:endParaRPr>
          </a:p>
        </p:txBody>
      </p:sp>
      <p:sp>
        <p:nvSpPr>
          <p:cNvPr id="13" name="TextBox 12"/>
          <p:cNvSpPr txBox="1"/>
          <p:nvPr/>
        </p:nvSpPr>
        <p:spPr>
          <a:xfrm>
            <a:off x="1371600" y="6061940"/>
            <a:ext cx="8686800" cy="369332"/>
          </a:xfrm>
          <a:prstGeom prst="rect">
            <a:avLst/>
          </a:prstGeom>
          <a:noFill/>
        </p:spPr>
        <p:txBody>
          <a:bodyPr wrap="square" rtlCol="0">
            <a:spAutoFit/>
          </a:bodyPr>
          <a:lstStyle/>
          <a:p>
            <a:pPr marL="0" lvl="1" indent="0">
              <a:spcBef>
                <a:spcPts val="600"/>
              </a:spcBef>
              <a:spcAft>
                <a:spcPts val="600"/>
              </a:spcAft>
              <a:buClr>
                <a:srgbClr val="000055"/>
              </a:buClr>
              <a:buSzPct val="80000"/>
              <a:buNone/>
            </a:pPr>
            <a:r>
              <a:rPr lang="en-US" sz="1800" b="1" dirty="0">
                <a:solidFill>
                  <a:srgbClr val="376092"/>
                </a:solidFill>
              </a:rPr>
              <a:t>Drawbridge Edge:  </a:t>
            </a:r>
            <a:r>
              <a:rPr lang="en-US" sz="1600" dirty="0">
                <a:solidFill>
                  <a:srgbClr val="376092"/>
                </a:solidFill>
                <a:latin typeface="+mj-lt"/>
              </a:rPr>
              <a:t>Unique perspective on earnings growth  </a:t>
            </a:r>
          </a:p>
        </p:txBody>
      </p:sp>
      <p:pic>
        <p:nvPicPr>
          <p:cNvPr id="15" name="Picture 14">
            <a:extLst>
              <a:ext uri="{FF2B5EF4-FFF2-40B4-BE49-F238E27FC236}">
                <a16:creationId xmlns:a16="http://schemas.microsoft.com/office/drawing/2014/main" id="{DF20D9A8-DD3F-4F5A-BC48-9D48E25D5F0A}"/>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1961264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Stock Selection</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12</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25" name="Content Placeholder 2"/>
          <p:cNvSpPr txBox="1">
            <a:spLocks/>
          </p:cNvSpPr>
          <p:nvPr/>
        </p:nvSpPr>
        <p:spPr>
          <a:xfrm>
            <a:off x="685800" y="1381762"/>
            <a:ext cx="8686800" cy="5561225"/>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1800"/>
              </a:spcAft>
              <a:buClr>
                <a:srgbClr val="000055"/>
              </a:buClr>
              <a:buSzPct val="80000"/>
              <a:buNone/>
            </a:pPr>
            <a:endParaRPr lang="en-US" sz="1600" dirty="0">
              <a:solidFill>
                <a:srgbClr val="000055"/>
              </a:solidFill>
              <a:latin typeface="Myriad Pro" pitchFamily="34" charset="0"/>
            </a:endParaRPr>
          </a:p>
        </p:txBody>
      </p:sp>
      <p:sp>
        <p:nvSpPr>
          <p:cNvPr id="9" name="Content Placeholder 2"/>
          <p:cNvSpPr txBox="1">
            <a:spLocks/>
          </p:cNvSpPr>
          <p:nvPr/>
        </p:nvSpPr>
        <p:spPr>
          <a:xfrm>
            <a:off x="685800" y="1380744"/>
            <a:ext cx="8686800" cy="5561225"/>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1800"/>
              </a:spcAft>
              <a:buClr>
                <a:srgbClr val="000055"/>
              </a:buClr>
              <a:buSzPct val="80000"/>
              <a:buNone/>
            </a:pPr>
            <a:r>
              <a:rPr lang="en-US" sz="1600" b="1" dirty="0">
                <a:solidFill>
                  <a:srgbClr val="376092"/>
                </a:solidFill>
                <a:latin typeface="+mj-lt"/>
              </a:rPr>
              <a:t>Objective:  </a:t>
            </a:r>
            <a:r>
              <a:rPr lang="en-US" sz="1600" dirty="0">
                <a:solidFill>
                  <a:srgbClr val="376092"/>
                </a:solidFill>
                <a:latin typeface="+mj-lt"/>
              </a:rPr>
              <a:t>Own companies with high probability of exceptional returns over 12 - 18 months</a:t>
            </a:r>
          </a:p>
          <a:p>
            <a:pPr marL="0" lvl="1" indent="0">
              <a:spcBef>
                <a:spcPts val="0"/>
              </a:spcBef>
              <a:spcAft>
                <a:spcPts val="600"/>
              </a:spcAft>
              <a:buClr>
                <a:srgbClr val="000055"/>
              </a:buClr>
              <a:buSzPct val="80000"/>
              <a:buNone/>
            </a:pPr>
            <a:r>
              <a:rPr lang="en-US" sz="1600" b="1" dirty="0">
                <a:solidFill>
                  <a:srgbClr val="376092"/>
                </a:solidFill>
                <a:latin typeface="+mj-lt"/>
              </a:rPr>
              <a:t>Potential to double or triple the benchmark</a:t>
            </a:r>
            <a:endParaRPr lang="en-US" sz="1600" b="1" dirty="0">
              <a:solidFill>
                <a:srgbClr val="00B050"/>
              </a:solidFill>
              <a:latin typeface="+mj-lt"/>
            </a:endParaRP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Earnings and P/Es to produce 20%, 30%, 40% over time</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Upside for higher gains or longer duration </a:t>
            </a:r>
            <a:r>
              <a:rPr lang="en-US" sz="1600" dirty="0">
                <a:solidFill>
                  <a:srgbClr val="C00000"/>
                </a:solidFill>
                <a:latin typeface="+mj-lt"/>
              </a:rPr>
              <a:t> </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Highest probability for return that compensates for risk </a:t>
            </a:r>
            <a:endParaRPr lang="en-US" sz="1600" dirty="0">
              <a:solidFill>
                <a:srgbClr val="C00000"/>
              </a:solidFill>
              <a:latin typeface="+mj-lt"/>
            </a:endParaRPr>
          </a:p>
          <a:p>
            <a:pPr marL="0" lvl="1" indent="0">
              <a:spcBef>
                <a:spcPts val="0"/>
              </a:spcBef>
              <a:spcAft>
                <a:spcPts val="600"/>
              </a:spcAft>
              <a:buClr>
                <a:srgbClr val="000055"/>
              </a:buClr>
              <a:buSzPct val="80000"/>
              <a:buNone/>
            </a:pPr>
            <a:endParaRPr lang="en-US" sz="1600" b="1" dirty="0">
              <a:solidFill>
                <a:srgbClr val="376092"/>
              </a:solidFill>
              <a:latin typeface="+mj-lt"/>
            </a:endParaRPr>
          </a:p>
          <a:p>
            <a:pPr marL="0" lvl="1" indent="0">
              <a:spcBef>
                <a:spcPts val="0"/>
              </a:spcBef>
              <a:spcAft>
                <a:spcPts val="600"/>
              </a:spcAft>
              <a:buClr>
                <a:srgbClr val="000055"/>
              </a:buClr>
              <a:buSzPct val="80000"/>
              <a:buNone/>
            </a:pPr>
            <a:r>
              <a:rPr lang="en-US" sz="1600" b="1" dirty="0">
                <a:solidFill>
                  <a:srgbClr val="376092"/>
                </a:solidFill>
                <a:latin typeface="+mj-lt"/>
              </a:rPr>
              <a:t>Five essential questions</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Is earnings acceleration material?</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Was acceleration unanticipated?</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Is acceleration sustainable ?</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Is story overlooked or underappreciated?</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Do price trends suggest continued leadership?</a:t>
            </a:r>
          </a:p>
          <a:p>
            <a:pPr marL="0" lvl="1" indent="0">
              <a:spcBef>
                <a:spcPts val="600"/>
              </a:spcBef>
              <a:spcAft>
                <a:spcPts val="600"/>
              </a:spcAft>
              <a:buClr>
                <a:srgbClr val="000055"/>
              </a:buClr>
              <a:buSzPct val="80000"/>
              <a:buNone/>
            </a:pPr>
            <a:endParaRPr lang="en-US" sz="1600" dirty="0">
              <a:solidFill>
                <a:srgbClr val="000055"/>
              </a:solidFill>
              <a:latin typeface="Myriad Pro" pitchFamily="34" charset="0"/>
            </a:endParaRPr>
          </a:p>
        </p:txBody>
      </p:sp>
      <p:sp>
        <p:nvSpPr>
          <p:cNvPr id="3" name="TextBox 2"/>
          <p:cNvSpPr txBox="1"/>
          <p:nvPr/>
        </p:nvSpPr>
        <p:spPr>
          <a:xfrm>
            <a:off x="685800" y="5739825"/>
            <a:ext cx="8686800" cy="584775"/>
          </a:xfrm>
          <a:prstGeom prst="rect">
            <a:avLst/>
          </a:prstGeom>
          <a:noFill/>
        </p:spPr>
        <p:txBody>
          <a:bodyPr wrap="square" rtlCol="0">
            <a:spAutoFit/>
          </a:bodyPr>
          <a:lstStyle/>
          <a:p>
            <a:pPr marL="0" lvl="1"/>
            <a:r>
              <a:rPr lang="en-US" sz="1600" b="1" dirty="0">
                <a:solidFill>
                  <a:srgbClr val="376092"/>
                </a:solidFill>
                <a:latin typeface="+mj-lt"/>
              </a:rPr>
              <a:t>Drawbridge Edge:   </a:t>
            </a:r>
            <a:r>
              <a:rPr lang="en-US" sz="1600" dirty="0">
                <a:solidFill>
                  <a:srgbClr val="376092"/>
                </a:solidFill>
              </a:rPr>
              <a:t>Every position has the potential for significant returns</a:t>
            </a:r>
          </a:p>
          <a:p>
            <a:pPr marL="0" lvl="1"/>
            <a:endParaRPr lang="en-US" sz="1600" dirty="0">
              <a:solidFill>
                <a:srgbClr val="376092"/>
              </a:solidFill>
              <a:latin typeface="+mj-lt"/>
            </a:endParaRPr>
          </a:p>
        </p:txBody>
      </p:sp>
      <p:pic>
        <p:nvPicPr>
          <p:cNvPr id="14" name="Picture 13">
            <a:extLst>
              <a:ext uri="{FF2B5EF4-FFF2-40B4-BE49-F238E27FC236}">
                <a16:creationId xmlns:a16="http://schemas.microsoft.com/office/drawing/2014/main" id="{83344573-1863-4AE1-AE68-C06AA69694F6}"/>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4214739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Portfolio Construction</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13</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9" name="Content Placeholder 2"/>
          <p:cNvSpPr txBox="1">
            <a:spLocks/>
          </p:cNvSpPr>
          <p:nvPr/>
        </p:nvSpPr>
        <p:spPr>
          <a:xfrm>
            <a:off x="685800" y="1381762"/>
            <a:ext cx="8534400" cy="4879550"/>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800"/>
              </a:spcAft>
              <a:buClr>
                <a:srgbClr val="000055"/>
              </a:buClr>
              <a:buSzPct val="80000"/>
              <a:buNone/>
            </a:pPr>
            <a:r>
              <a:rPr lang="en-US" sz="1600" b="1" dirty="0">
                <a:solidFill>
                  <a:srgbClr val="376092"/>
                </a:solidFill>
                <a:latin typeface="+mj-lt"/>
              </a:rPr>
              <a:t>Objective</a:t>
            </a:r>
            <a:r>
              <a:rPr lang="en-US" sz="1600" dirty="0">
                <a:solidFill>
                  <a:srgbClr val="376092"/>
                </a:solidFill>
                <a:latin typeface="+mj-lt"/>
              </a:rPr>
              <a:t>:  Build a concentrated portfolio of high potential stocks</a:t>
            </a:r>
          </a:p>
          <a:p>
            <a:pPr marL="0" indent="0">
              <a:spcBef>
                <a:spcPts val="0"/>
              </a:spcBef>
              <a:spcAft>
                <a:spcPts val="600"/>
              </a:spcAft>
              <a:buClr>
                <a:srgbClr val="000055"/>
              </a:buClr>
              <a:buSzPct val="80000"/>
              <a:buNone/>
            </a:pPr>
            <a:r>
              <a:rPr lang="en-US" sz="1600" b="1" dirty="0">
                <a:solidFill>
                  <a:srgbClr val="376092"/>
                </a:solidFill>
                <a:latin typeface="+mj-lt"/>
              </a:rPr>
              <a:t>Portfolio construction guidelines</a:t>
            </a:r>
          </a:p>
          <a:p>
            <a:pPr>
              <a:spcBef>
                <a:spcPts val="0"/>
              </a:spcBef>
              <a:spcAft>
                <a:spcPts val="300"/>
              </a:spcAft>
              <a:buClr>
                <a:srgbClr val="000055"/>
              </a:buClr>
              <a:buSzPct val="80000"/>
              <a:buFont typeface="Wingdings" panose="05000000000000000000" pitchFamily="2" charset="2"/>
              <a:buChar char="§"/>
            </a:pPr>
            <a:r>
              <a:rPr lang="en-US" sz="1600" dirty="0">
                <a:latin typeface="+mj-lt"/>
              </a:rPr>
              <a:t>20 to 30 positions</a:t>
            </a:r>
          </a:p>
          <a:p>
            <a:pPr>
              <a:spcBef>
                <a:spcPts val="0"/>
              </a:spcBef>
              <a:spcAft>
                <a:spcPts val="300"/>
              </a:spcAft>
              <a:buClr>
                <a:srgbClr val="000055"/>
              </a:buClr>
              <a:buSzPct val="80000"/>
              <a:buFont typeface="Wingdings" panose="05000000000000000000" pitchFamily="2" charset="2"/>
              <a:buChar char="§"/>
            </a:pPr>
            <a:r>
              <a:rPr lang="en-US" sz="1600" dirty="0">
                <a:latin typeface="+mj-lt"/>
              </a:rPr>
              <a:t>US listed companies and ADRs</a:t>
            </a:r>
          </a:p>
          <a:p>
            <a:pPr>
              <a:spcBef>
                <a:spcPts val="0"/>
              </a:spcBef>
              <a:spcAft>
                <a:spcPts val="300"/>
              </a:spcAft>
              <a:buClr>
                <a:srgbClr val="000055"/>
              </a:buClr>
              <a:buSzPct val="80000"/>
              <a:buFont typeface="Wingdings" panose="05000000000000000000" pitchFamily="2" charset="2"/>
              <a:buChar char="§"/>
            </a:pPr>
            <a:r>
              <a:rPr lang="en-US" sz="1600" dirty="0">
                <a:latin typeface="+mj-lt"/>
              </a:rPr>
              <a:t>Position size up to 7% at cost</a:t>
            </a:r>
          </a:p>
          <a:p>
            <a:pPr>
              <a:spcBef>
                <a:spcPts val="0"/>
              </a:spcBef>
              <a:spcAft>
                <a:spcPts val="300"/>
              </a:spcAft>
              <a:buClr>
                <a:srgbClr val="000055"/>
              </a:buClr>
              <a:buSzPct val="80000"/>
              <a:buFont typeface="Wingdings" panose="05000000000000000000" pitchFamily="2" charset="2"/>
              <a:buChar char="§"/>
            </a:pPr>
            <a:r>
              <a:rPr lang="en-US" sz="1600" dirty="0">
                <a:latin typeface="+mj-lt"/>
              </a:rPr>
              <a:t>Sector exposure up to 40% at market</a:t>
            </a:r>
          </a:p>
          <a:p>
            <a:pPr>
              <a:spcBef>
                <a:spcPts val="0"/>
              </a:spcBef>
              <a:spcAft>
                <a:spcPts val="300"/>
              </a:spcAft>
              <a:buClr>
                <a:srgbClr val="000055"/>
              </a:buClr>
              <a:buSzPct val="80000"/>
              <a:buFont typeface="Wingdings" panose="05000000000000000000" pitchFamily="2" charset="2"/>
              <a:buChar char="§"/>
            </a:pPr>
            <a:r>
              <a:rPr lang="en-US" sz="1600" dirty="0">
                <a:latin typeface="+mj-lt"/>
              </a:rPr>
              <a:t>Volatility comparable to benchmark</a:t>
            </a:r>
          </a:p>
          <a:p>
            <a:pPr marL="0" indent="0">
              <a:spcBef>
                <a:spcPts val="0"/>
              </a:spcBef>
              <a:spcAft>
                <a:spcPts val="600"/>
              </a:spcAft>
              <a:buClr>
                <a:srgbClr val="000055"/>
              </a:buClr>
              <a:buSzPct val="80000"/>
              <a:buNone/>
            </a:pPr>
            <a:endParaRPr lang="en-US" sz="1600" b="1" dirty="0">
              <a:solidFill>
                <a:srgbClr val="376092"/>
              </a:solidFill>
              <a:latin typeface="+mj-lt"/>
            </a:endParaRPr>
          </a:p>
          <a:p>
            <a:pPr marL="0" indent="0">
              <a:spcBef>
                <a:spcPts val="0"/>
              </a:spcBef>
              <a:spcAft>
                <a:spcPts val="600"/>
              </a:spcAft>
              <a:buClr>
                <a:srgbClr val="000055"/>
              </a:buClr>
              <a:buSzPct val="80000"/>
              <a:buNone/>
            </a:pPr>
            <a:endParaRPr lang="en-US" sz="1600" b="1" dirty="0">
              <a:solidFill>
                <a:srgbClr val="000055"/>
              </a:solidFill>
              <a:latin typeface="Myriad Pro" pitchFamily="34" charset="0"/>
            </a:endParaRPr>
          </a:p>
          <a:p>
            <a:pPr marL="0" indent="0">
              <a:spcBef>
                <a:spcPts val="0"/>
              </a:spcBef>
              <a:spcAft>
                <a:spcPts val="600"/>
              </a:spcAft>
              <a:buClr>
                <a:srgbClr val="000055"/>
              </a:buClr>
              <a:buSzPct val="80000"/>
              <a:buNone/>
            </a:pPr>
            <a:endParaRPr lang="en-US" sz="1600" b="1" dirty="0">
              <a:solidFill>
                <a:srgbClr val="000055"/>
              </a:solidFill>
              <a:latin typeface="Myriad Pro" pitchFamily="34" charset="0"/>
            </a:endParaRPr>
          </a:p>
          <a:p>
            <a:pPr marL="0" indent="0">
              <a:lnSpc>
                <a:spcPct val="110000"/>
              </a:lnSpc>
              <a:spcBef>
                <a:spcPts val="300"/>
              </a:spcBef>
              <a:spcAft>
                <a:spcPts val="600"/>
              </a:spcAft>
              <a:buClr>
                <a:srgbClr val="000055"/>
              </a:buClr>
              <a:buSzPct val="80000"/>
              <a:buNone/>
            </a:pPr>
            <a:endParaRPr lang="en-US" sz="1600" b="1" dirty="0">
              <a:solidFill>
                <a:srgbClr val="000055"/>
              </a:solidFill>
              <a:latin typeface="Myriad Pro" pitchFamily="34" charset="0"/>
            </a:endParaRPr>
          </a:p>
          <a:p>
            <a:pPr marL="0" indent="0">
              <a:lnSpc>
                <a:spcPct val="110000"/>
              </a:lnSpc>
              <a:spcBef>
                <a:spcPts val="300"/>
              </a:spcBef>
              <a:spcAft>
                <a:spcPts val="600"/>
              </a:spcAft>
              <a:buClr>
                <a:srgbClr val="000055"/>
              </a:buClr>
              <a:buSzPct val="80000"/>
              <a:buNone/>
            </a:pPr>
            <a:endParaRPr lang="en-US" sz="1600" b="1" dirty="0">
              <a:solidFill>
                <a:srgbClr val="000055"/>
              </a:solidFill>
              <a:latin typeface="Myriad Pro" pitchFamily="34" charset="0"/>
            </a:endParaRPr>
          </a:p>
        </p:txBody>
      </p:sp>
      <p:sp>
        <p:nvSpPr>
          <p:cNvPr id="13" name="TextBox 12"/>
          <p:cNvSpPr txBox="1"/>
          <p:nvPr/>
        </p:nvSpPr>
        <p:spPr>
          <a:xfrm>
            <a:off x="502920" y="6290845"/>
            <a:ext cx="8686800" cy="338554"/>
          </a:xfrm>
          <a:prstGeom prst="rect">
            <a:avLst/>
          </a:prstGeom>
          <a:noFill/>
        </p:spPr>
        <p:txBody>
          <a:bodyPr wrap="square" rtlCol="0">
            <a:spAutoFit/>
          </a:bodyPr>
          <a:lstStyle/>
          <a:p>
            <a:pPr>
              <a:spcBef>
                <a:spcPts val="300"/>
              </a:spcBef>
              <a:spcAft>
                <a:spcPts val="600"/>
              </a:spcAft>
              <a:buClr>
                <a:srgbClr val="000055"/>
              </a:buClr>
              <a:buSzPct val="80000"/>
            </a:pPr>
            <a:r>
              <a:rPr lang="en-US" sz="1600" b="1" dirty="0">
                <a:solidFill>
                  <a:srgbClr val="376092"/>
                </a:solidFill>
              </a:rPr>
              <a:t>Drawbridge Edge:</a:t>
            </a:r>
            <a:r>
              <a:rPr lang="en-US" sz="1600" b="1" dirty="0">
                <a:solidFill>
                  <a:srgbClr val="C00000"/>
                </a:solidFill>
              </a:rPr>
              <a:t> </a:t>
            </a:r>
            <a:r>
              <a:rPr lang="en-US" sz="1600" b="1" dirty="0">
                <a:solidFill>
                  <a:srgbClr val="00B050"/>
                </a:solidFill>
                <a:latin typeface="+mj-lt"/>
              </a:rPr>
              <a:t> </a:t>
            </a:r>
            <a:r>
              <a:rPr lang="en-US" sz="1600" dirty="0">
                <a:solidFill>
                  <a:srgbClr val="376092"/>
                </a:solidFill>
                <a:latin typeface="+mj-lt"/>
              </a:rPr>
              <a:t>Better potential reward-to-risk than benchmark</a:t>
            </a:r>
          </a:p>
        </p:txBody>
      </p:sp>
      <p:sp>
        <p:nvSpPr>
          <p:cNvPr id="14" name="Slide Number Placeholder 2">
            <a:extLst>
              <a:ext uri="{FF2B5EF4-FFF2-40B4-BE49-F238E27FC236}">
                <a16:creationId xmlns:a16="http://schemas.microsoft.com/office/drawing/2014/main" id="{6C1DBE15-6368-4410-B756-96C43EFEA287}"/>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©2018 Drawbridge Capital LC</a:t>
            </a:r>
          </a:p>
        </p:txBody>
      </p:sp>
      <p:pic>
        <p:nvPicPr>
          <p:cNvPr id="15" name="Picture 14">
            <a:extLst>
              <a:ext uri="{FF2B5EF4-FFF2-40B4-BE49-F238E27FC236}">
                <a16:creationId xmlns:a16="http://schemas.microsoft.com/office/drawing/2014/main" id="{B9213A92-2747-4852-9570-6B738E0B53DA}"/>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2049737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Monitor, Modify and Sell Discipline</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a:xfrm>
            <a:off x="9067800" y="7203864"/>
            <a:ext cx="487680" cy="413808"/>
          </a:xfrm>
        </p:spPr>
        <p:txBody>
          <a:bodyPr/>
          <a:lstStyle/>
          <a:p>
            <a:fld id="{0D30EDF2-431F-4BAD-A8CB-B69ED35A5C4F}" type="slidenum">
              <a:rPr lang="en-US" smtClean="0">
                <a:solidFill>
                  <a:prstClr val="black">
                    <a:tint val="75000"/>
                  </a:prstClr>
                </a:solidFill>
                <a:latin typeface="Myriad Pro" pitchFamily="34" charset="0"/>
              </a:rPr>
              <a:pPr/>
              <a:t>14</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9" name="Content Placeholder 2"/>
          <p:cNvSpPr txBox="1">
            <a:spLocks/>
          </p:cNvSpPr>
          <p:nvPr/>
        </p:nvSpPr>
        <p:spPr>
          <a:xfrm>
            <a:off x="685800" y="1381763"/>
            <a:ext cx="8686800" cy="4881876"/>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1800"/>
              </a:spcAft>
              <a:buClr>
                <a:srgbClr val="000055"/>
              </a:buClr>
              <a:buSzPct val="80000"/>
              <a:buNone/>
            </a:pPr>
            <a:r>
              <a:rPr lang="en-US" sz="1600" b="1" dirty="0">
                <a:solidFill>
                  <a:srgbClr val="376092"/>
                </a:solidFill>
                <a:latin typeface="+mj-lt"/>
              </a:rPr>
              <a:t>Objective:  </a:t>
            </a:r>
            <a:r>
              <a:rPr lang="en-US" sz="1600" dirty="0">
                <a:solidFill>
                  <a:srgbClr val="376092"/>
                </a:solidFill>
                <a:latin typeface="+mj-lt"/>
              </a:rPr>
              <a:t>Cut losses quickly and let the winners run</a:t>
            </a:r>
          </a:p>
          <a:p>
            <a:pPr marL="0" lvl="1" indent="0">
              <a:spcBef>
                <a:spcPts val="0"/>
              </a:spcBef>
              <a:spcAft>
                <a:spcPts val="1800"/>
              </a:spcAft>
              <a:buClr>
                <a:srgbClr val="000055"/>
              </a:buClr>
              <a:buSzPct val="80000"/>
              <a:buNone/>
            </a:pPr>
            <a:r>
              <a:rPr lang="en-US" sz="1600" b="1" dirty="0">
                <a:solidFill>
                  <a:srgbClr val="376092"/>
                </a:solidFill>
                <a:latin typeface="+mj-lt"/>
              </a:rPr>
              <a:t>Monitor</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Alpha factors </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Investment policy compliance </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Return contributors</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Unintended or excessive risks</a:t>
            </a:r>
          </a:p>
          <a:p>
            <a:pPr marL="0" lvl="1" indent="0">
              <a:spcBef>
                <a:spcPts val="1200"/>
              </a:spcBef>
              <a:spcAft>
                <a:spcPts val="600"/>
              </a:spcAft>
              <a:buClr>
                <a:srgbClr val="000055"/>
              </a:buClr>
              <a:buSzPct val="80000"/>
              <a:buNone/>
            </a:pPr>
            <a:r>
              <a:rPr lang="en-US" sz="1600" b="1" dirty="0">
                <a:solidFill>
                  <a:srgbClr val="376092"/>
                </a:solidFill>
                <a:latin typeface="+mj-lt"/>
              </a:rPr>
              <a:t>Sales triggers</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Decelerating growth or negative surprise  </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Diminished outlook or increasing risk</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Deteriorating relative strength</a:t>
            </a:r>
          </a:p>
          <a:p>
            <a:pPr marL="0" lvl="1" indent="0">
              <a:spcBef>
                <a:spcPts val="1200"/>
              </a:spcBef>
              <a:spcAft>
                <a:spcPts val="600"/>
              </a:spcAft>
              <a:buClr>
                <a:srgbClr val="000055"/>
              </a:buClr>
              <a:buSzPct val="80000"/>
              <a:buNone/>
            </a:pPr>
            <a:r>
              <a:rPr lang="en-US" sz="1600" b="1" dirty="0">
                <a:solidFill>
                  <a:srgbClr val="376092"/>
                </a:solidFill>
                <a:latin typeface="+mj-lt"/>
              </a:rPr>
              <a:t>Hold or trade?</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Occasionally add on weakness or strength</a:t>
            </a:r>
          </a:p>
          <a:p>
            <a:pPr marL="365760" lvl="1" indent="-365760">
              <a:spcBef>
                <a:spcPts val="0"/>
              </a:spcBef>
              <a:spcAft>
                <a:spcPts val="300"/>
              </a:spcAft>
              <a:buClr>
                <a:srgbClr val="000055"/>
              </a:buClr>
              <a:buSzPct val="80000"/>
              <a:buFont typeface="Wingdings" panose="05000000000000000000" pitchFamily="2" charset="2"/>
              <a:buChar char="§"/>
            </a:pPr>
            <a:r>
              <a:rPr lang="en-US" sz="1600" dirty="0">
                <a:latin typeface="+mj-lt"/>
              </a:rPr>
              <a:t>Rarely trim </a:t>
            </a:r>
          </a:p>
          <a:p>
            <a:pPr marL="0" lvl="1" indent="0">
              <a:spcBef>
                <a:spcPts val="600"/>
              </a:spcBef>
              <a:spcAft>
                <a:spcPts val="600"/>
              </a:spcAft>
              <a:buClr>
                <a:srgbClr val="000055"/>
              </a:buClr>
              <a:buSzPct val="80000"/>
              <a:buNone/>
            </a:pPr>
            <a:endParaRPr lang="en-US" sz="1600" dirty="0">
              <a:solidFill>
                <a:srgbClr val="000055"/>
              </a:solidFill>
              <a:latin typeface="Myriad Pro" pitchFamily="34" charset="0"/>
            </a:endParaRPr>
          </a:p>
        </p:txBody>
      </p:sp>
      <p:sp>
        <p:nvSpPr>
          <p:cNvPr id="13" name="TextBox 12"/>
          <p:cNvSpPr txBox="1"/>
          <p:nvPr/>
        </p:nvSpPr>
        <p:spPr>
          <a:xfrm>
            <a:off x="868680" y="6310926"/>
            <a:ext cx="8686800" cy="338554"/>
          </a:xfrm>
          <a:prstGeom prst="rect">
            <a:avLst/>
          </a:prstGeom>
          <a:noFill/>
        </p:spPr>
        <p:txBody>
          <a:bodyPr wrap="square" rtlCol="0">
            <a:spAutoFit/>
          </a:bodyPr>
          <a:lstStyle/>
          <a:p>
            <a:pPr>
              <a:spcBef>
                <a:spcPts val="300"/>
              </a:spcBef>
              <a:spcAft>
                <a:spcPts val="600"/>
              </a:spcAft>
              <a:buClr>
                <a:srgbClr val="000055"/>
              </a:buClr>
              <a:buSzPct val="80000"/>
            </a:pPr>
            <a:r>
              <a:rPr lang="en-US" sz="1600" b="1" dirty="0">
                <a:solidFill>
                  <a:srgbClr val="376092"/>
                </a:solidFill>
                <a:latin typeface="+mj-lt"/>
              </a:rPr>
              <a:t>Drawbridge Edge:  </a:t>
            </a:r>
            <a:r>
              <a:rPr lang="en-US" sz="1600" dirty="0">
                <a:solidFill>
                  <a:srgbClr val="376092"/>
                </a:solidFill>
                <a:latin typeface="+mj-lt"/>
              </a:rPr>
              <a:t>Maximize upside, manage risk, and keep turnover low</a:t>
            </a:r>
          </a:p>
        </p:txBody>
      </p:sp>
      <p:pic>
        <p:nvPicPr>
          <p:cNvPr id="15" name="Picture 14">
            <a:extLst>
              <a:ext uri="{FF2B5EF4-FFF2-40B4-BE49-F238E27FC236}">
                <a16:creationId xmlns:a16="http://schemas.microsoft.com/office/drawing/2014/main" id="{F38BE1FD-423C-4856-BABC-EF8B6B4E9B06}"/>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1014941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Risk Management</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15</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561225"/>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228547" lvl="1" indent="-228547">
              <a:spcBef>
                <a:spcPts val="0"/>
              </a:spcBef>
              <a:spcAft>
                <a:spcPts val="599"/>
              </a:spcAft>
              <a:buClr>
                <a:srgbClr val="000055"/>
              </a:buClr>
              <a:buSzPct val="75000"/>
              <a:buFont typeface="Stencil" pitchFamily="82" charset="0"/>
              <a:buChar char="∆"/>
            </a:pPr>
            <a:endParaRPr lang="en-US" sz="1600" dirty="0">
              <a:latin typeface="Myriad Pro" pitchFamily="34" charset="0"/>
            </a:endParaRPr>
          </a:p>
        </p:txBody>
      </p:sp>
      <p:sp>
        <p:nvSpPr>
          <p:cNvPr id="10"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latin typeface="Myriad Pro" pitchFamily="34" charset="0"/>
            </a:endParaRPr>
          </a:p>
        </p:txBody>
      </p:sp>
      <p:sp>
        <p:nvSpPr>
          <p:cNvPr id="9" name="Content Placeholder 2"/>
          <p:cNvSpPr txBox="1">
            <a:spLocks/>
          </p:cNvSpPr>
          <p:nvPr/>
        </p:nvSpPr>
        <p:spPr>
          <a:xfrm>
            <a:off x="685800" y="1381762"/>
            <a:ext cx="8686800" cy="5561225"/>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800"/>
              </a:spcAft>
              <a:buNone/>
            </a:pPr>
            <a:r>
              <a:rPr lang="en-US" sz="1600" b="1" dirty="0">
                <a:solidFill>
                  <a:srgbClr val="376092"/>
                </a:solidFill>
              </a:rPr>
              <a:t>Objective:  </a:t>
            </a:r>
            <a:r>
              <a:rPr lang="en-US" sz="1600" dirty="0">
                <a:solidFill>
                  <a:srgbClr val="376092"/>
                </a:solidFill>
              </a:rPr>
              <a:t>Choose risks wisely</a:t>
            </a:r>
          </a:p>
          <a:p>
            <a:pPr marL="0" indent="0">
              <a:spcBef>
                <a:spcPts val="0"/>
              </a:spcBef>
              <a:spcAft>
                <a:spcPts val="600"/>
              </a:spcAft>
              <a:buSzPct val="75000"/>
              <a:buNone/>
            </a:pPr>
            <a:r>
              <a:rPr lang="en-US" sz="1600" b="1" dirty="0">
                <a:solidFill>
                  <a:srgbClr val="376092"/>
                </a:solidFill>
              </a:rPr>
              <a:t>Integral to our process (Risk Aware)</a:t>
            </a:r>
          </a:p>
          <a:p>
            <a:pPr>
              <a:spcBef>
                <a:spcPts val="0"/>
              </a:spcBef>
              <a:spcAft>
                <a:spcPts val="600"/>
              </a:spcAft>
              <a:buClr>
                <a:srgbClr val="000055"/>
              </a:buClr>
              <a:buSzPct val="75000"/>
              <a:buFont typeface="Wingdings" panose="05000000000000000000" pitchFamily="2" charset="2"/>
              <a:buChar char="§"/>
            </a:pPr>
            <a:r>
              <a:rPr lang="en-US" sz="1600" i="1" dirty="0">
                <a:latin typeface="+mj-lt"/>
              </a:rPr>
              <a:t>Level</a:t>
            </a:r>
            <a:r>
              <a:rPr lang="en-US" sz="1600" dirty="0">
                <a:latin typeface="+mj-lt"/>
              </a:rPr>
              <a:t> and </a:t>
            </a:r>
            <a:r>
              <a:rPr lang="en-US" sz="1600" i="1" dirty="0">
                <a:latin typeface="+mj-lt"/>
              </a:rPr>
              <a:t>trend of </a:t>
            </a:r>
            <a:r>
              <a:rPr lang="en-US" sz="1600" dirty="0">
                <a:latin typeface="+mj-lt"/>
              </a:rPr>
              <a:t>indicators at company and portfolio level </a:t>
            </a:r>
          </a:p>
          <a:p>
            <a:pPr>
              <a:spcBef>
                <a:spcPts val="0"/>
              </a:spcBef>
              <a:spcAft>
                <a:spcPts val="600"/>
              </a:spcAft>
              <a:buClr>
                <a:srgbClr val="000055"/>
              </a:buClr>
              <a:buSzPct val="75000"/>
              <a:buFont typeface="Wingdings" panose="05000000000000000000" pitchFamily="2" charset="2"/>
              <a:buChar char="§"/>
            </a:pPr>
            <a:r>
              <a:rPr lang="en-US" sz="1600" i="1" dirty="0">
                <a:latin typeface="+mj-lt"/>
              </a:rPr>
              <a:t>Earnings quality </a:t>
            </a:r>
            <a:r>
              <a:rPr lang="en-US" sz="1600" dirty="0">
                <a:latin typeface="+mj-lt"/>
              </a:rPr>
              <a:t>impacts persistence of growth</a:t>
            </a:r>
          </a:p>
          <a:p>
            <a:pPr>
              <a:spcBef>
                <a:spcPts val="0"/>
              </a:spcBef>
              <a:spcAft>
                <a:spcPts val="600"/>
              </a:spcAft>
              <a:buClr>
                <a:srgbClr val="000055"/>
              </a:buClr>
              <a:buSzPct val="75000"/>
              <a:buFont typeface="Wingdings" panose="05000000000000000000" pitchFamily="2" charset="2"/>
              <a:buChar char="§"/>
            </a:pPr>
            <a:r>
              <a:rPr lang="en-US" sz="1600" i="1" dirty="0">
                <a:latin typeface="+mj-lt"/>
              </a:rPr>
              <a:t>Valuation</a:t>
            </a:r>
            <a:r>
              <a:rPr lang="en-US" sz="1600" dirty="0">
                <a:latin typeface="+mj-lt"/>
              </a:rPr>
              <a:t> and </a:t>
            </a:r>
            <a:r>
              <a:rPr lang="en-US" sz="1600" i="1" dirty="0">
                <a:latin typeface="+mj-lt"/>
              </a:rPr>
              <a:t>volatility</a:t>
            </a:r>
            <a:r>
              <a:rPr lang="en-US" sz="1600" dirty="0">
                <a:latin typeface="+mj-lt"/>
              </a:rPr>
              <a:t> gain significance as business or cycle matures</a:t>
            </a:r>
          </a:p>
          <a:p>
            <a:pPr>
              <a:spcBef>
                <a:spcPts val="0"/>
              </a:spcBef>
              <a:spcAft>
                <a:spcPts val="600"/>
              </a:spcAft>
              <a:buClr>
                <a:srgbClr val="000055"/>
              </a:buClr>
              <a:buSzPct val="75000"/>
              <a:buFont typeface="Wingdings" panose="05000000000000000000" pitchFamily="2" charset="2"/>
              <a:buChar char="§"/>
            </a:pPr>
            <a:r>
              <a:rPr lang="en-US" sz="1600" i="1" dirty="0">
                <a:latin typeface="+mj-lt"/>
              </a:rPr>
              <a:t>Price trends </a:t>
            </a:r>
            <a:r>
              <a:rPr lang="en-US" sz="1600" dirty="0">
                <a:latin typeface="+mj-lt"/>
              </a:rPr>
              <a:t>reflect changes in investor sentiment </a:t>
            </a:r>
          </a:p>
          <a:p>
            <a:pPr marL="0" indent="0">
              <a:spcBef>
                <a:spcPts val="0"/>
              </a:spcBef>
              <a:spcAft>
                <a:spcPts val="669"/>
              </a:spcAft>
              <a:buClr>
                <a:srgbClr val="000055"/>
              </a:buClr>
              <a:buSzPct val="75000"/>
              <a:buNone/>
            </a:pPr>
            <a:endParaRPr lang="en-US" sz="1300" dirty="0">
              <a:latin typeface="Myriad Pro" pitchFamily="34" charset="0"/>
            </a:endParaRPr>
          </a:p>
        </p:txBody>
      </p:sp>
      <p:sp>
        <p:nvSpPr>
          <p:cNvPr id="13" name="TextBox 12"/>
          <p:cNvSpPr txBox="1"/>
          <p:nvPr/>
        </p:nvSpPr>
        <p:spPr>
          <a:xfrm>
            <a:off x="277231" y="5296521"/>
            <a:ext cx="8686800" cy="700192"/>
          </a:xfrm>
          <a:prstGeom prst="rect">
            <a:avLst/>
          </a:prstGeom>
          <a:noFill/>
        </p:spPr>
        <p:txBody>
          <a:bodyPr wrap="square" rtlCol="0">
            <a:spAutoFit/>
          </a:bodyPr>
          <a:lstStyle/>
          <a:p>
            <a:pPr>
              <a:spcBef>
                <a:spcPts val="300"/>
              </a:spcBef>
              <a:spcAft>
                <a:spcPts val="600"/>
              </a:spcAft>
              <a:buClr>
                <a:srgbClr val="000055"/>
              </a:buClr>
              <a:buSzPct val="80000"/>
            </a:pPr>
            <a:r>
              <a:rPr lang="en-US" sz="1600" b="1" dirty="0">
                <a:solidFill>
                  <a:srgbClr val="376092"/>
                </a:solidFill>
              </a:rPr>
              <a:t>Drawbridge Edge:  </a:t>
            </a:r>
            <a:r>
              <a:rPr lang="en-US" sz="1600" dirty="0">
                <a:solidFill>
                  <a:srgbClr val="376092"/>
                </a:solidFill>
              </a:rPr>
              <a:t>Identify under-performers early and let winners run</a:t>
            </a:r>
          </a:p>
          <a:p>
            <a:pPr>
              <a:spcBef>
                <a:spcPts val="300"/>
              </a:spcBef>
              <a:spcAft>
                <a:spcPts val="600"/>
              </a:spcAft>
              <a:buClr>
                <a:srgbClr val="000055"/>
              </a:buClr>
              <a:buSzPct val="80000"/>
            </a:pPr>
            <a:r>
              <a:rPr lang="en-US" sz="1600" dirty="0">
                <a:solidFill>
                  <a:srgbClr val="376092"/>
                </a:solidFill>
              </a:rPr>
              <a:t>  </a:t>
            </a:r>
          </a:p>
        </p:txBody>
      </p:sp>
      <p:pic>
        <p:nvPicPr>
          <p:cNvPr id="15" name="Picture 14">
            <a:extLst>
              <a:ext uri="{FF2B5EF4-FFF2-40B4-BE49-F238E27FC236}">
                <a16:creationId xmlns:a16="http://schemas.microsoft.com/office/drawing/2014/main" id="{D0690916-35FE-488C-AE94-A862E3214AED}"/>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4263337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Why Drawbridge</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16</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0" y="1381765"/>
            <a:ext cx="8763000" cy="3723636"/>
          </a:xfrm>
          <a:prstGeom prst="rect">
            <a:avLst/>
          </a:prstGeom>
        </p:spPr>
        <p:txBody>
          <a:bodyPr vert="horz" lIns="101858" tIns="50929" rIns="101858" bIns="50929" rtlCol="0">
            <a:no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Twenty-five-year track record of growth investing success </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Distinctive fundamental and behavioral alpha drivers</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Proven disciplined investment process  </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Bold Performance Objectives</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Concentrated portfolios with few alpha limiting constraints</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Consistently strong risk-adjusted returns </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Low correlation to other strategies</a:t>
            </a:r>
          </a:p>
          <a:p>
            <a:pPr>
              <a:spcBef>
                <a:spcPts val="0"/>
              </a:spcBef>
              <a:spcAft>
                <a:spcPts val="1800"/>
              </a:spcAft>
              <a:buClr>
                <a:srgbClr val="000055"/>
              </a:buClr>
              <a:buSzPct val="80000"/>
              <a:buFont typeface="Wingdings" panose="05000000000000000000" pitchFamily="2" charset="2"/>
              <a:buChar char="§"/>
            </a:pPr>
            <a:r>
              <a:rPr lang="en-US" sz="1600" dirty="0">
                <a:solidFill>
                  <a:srgbClr val="376092"/>
                </a:solidFill>
              </a:rPr>
              <a:t>Capacity for growth in an attractive niche market  </a:t>
            </a:r>
          </a:p>
          <a:p>
            <a:pPr marL="0" indent="0">
              <a:spcBef>
                <a:spcPts val="0"/>
              </a:spcBef>
              <a:spcAft>
                <a:spcPts val="599"/>
              </a:spcAft>
              <a:buClr>
                <a:srgbClr val="000055"/>
              </a:buClr>
              <a:buSzPct val="80000"/>
              <a:buNone/>
            </a:pPr>
            <a:endParaRPr lang="en-US" sz="1400" dirty="0">
              <a:solidFill>
                <a:srgbClr val="376092"/>
              </a:solidFill>
            </a:endParaRPr>
          </a:p>
          <a:p>
            <a:pPr marL="0" indent="0">
              <a:spcBef>
                <a:spcPts val="0"/>
              </a:spcBef>
              <a:spcAft>
                <a:spcPts val="599"/>
              </a:spcAft>
              <a:buClr>
                <a:srgbClr val="000055"/>
              </a:buClr>
              <a:buSzPct val="80000"/>
              <a:buNone/>
            </a:pPr>
            <a:r>
              <a:rPr lang="en-US" sz="1400" dirty="0">
                <a:solidFill>
                  <a:srgbClr val="376092"/>
                </a:solidFill>
              </a:rPr>
              <a:t> </a:t>
            </a:r>
          </a:p>
          <a:p>
            <a:pPr marL="0" indent="0">
              <a:spcBef>
                <a:spcPts val="0"/>
              </a:spcBef>
              <a:spcAft>
                <a:spcPts val="599"/>
              </a:spcAft>
              <a:buClr>
                <a:srgbClr val="000055"/>
              </a:buClr>
              <a:buSzPct val="80000"/>
              <a:buNone/>
            </a:pPr>
            <a:endParaRPr lang="en-US" sz="1400" dirty="0">
              <a:solidFill>
                <a:srgbClr val="376092"/>
              </a:solidFill>
            </a:endParaRPr>
          </a:p>
          <a:p>
            <a:pPr marL="0" indent="0">
              <a:spcBef>
                <a:spcPts val="0"/>
              </a:spcBef>
              <a:spcAft>
                <a:spcPts val="599"/>
              </a:spcAft>
              <a:buClr>
                <a:srgbClr val="000055"/>
              </a:buClr>
              <a:buSzPct val="80000"/>
              <a:buNone/>
            </a:pPr>
            <a:endParaRPr lang="en-US" sz="1400" dirty="0">
              <a:latin typeface="Myriad Pro" pitchFamily="34" charset="0"/>
            </a:endParaRPr>
          </a:p>
          <a:p>
            <a:pPr marL="0" indent="0">
              <a:spcBef>
                <a:spcPts val="0"/>
              </a:spcBef>
              <a:spcAft>
                <a:spcPts val="599"/>
              </a:spcAft>
              <a:buClr>
                <a:srgbClr val="000055"/>
              </a:buClr>
              <a:buSzPct val="80000"/>
              <a:buNone/>
            </a:pPr>
            <a:endParaRPr lang="en-US" sz="1400" dirty="0">
              <a:solidFill>
                <a:srgbClr val="000080"/>
              </a:solidFill>
              <a:latin typeface="Myriad Pro" pitchFamily="34" charset="0"/>
            </a:endParaRPr>
          </a:p>
        </p:txBody>
      </p:sp>
      <p:pic>
        <p:nvPicPr>
          <p:cNvPr id="9" name="Picture 8">
            <a:extLst>
              <a:ext uri="{FF2B5EF4-FFF2-40B4-BE49-F238E27FC236}">
                <a16:creationId xmlns:a16="http://schemas.microsoft.com/office/drawing/2014/main" id="{2EC2FB90-0D05-445D-8472-B56E3E6AAAFE}"/>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1541150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D6E6D0-CC7A-4F58-A66A-7AD19FE86F1C}"/>
              </a:ext>
            </a:extLst>
          </p:cNvPr>
          <p:cNvSpPr>
            <a:spLocks noGrp="1"/>
          </p:cNvSpPr>
          <p:nvPr>
            <p:ph type="sldNum" sz="quarter" idx="12"/>
          </p:nvPr>
        </p:nvSpPr>
        <p:spPr/>
        <p:txBody>
          <a:bodyPr/>
          <a:lstStyle/>
          <a:p>
            <a:fld id="{0D30EDF2-431F-4BAD-A8CB-B69ED35A5C4F}" type="slidenum">
              <a:rPr lang="en-US" smtClean="0"/>
              <a:t>17</a:t>
            </a:fld>
            <a:endParaRPr lang="en-US" dirty="0"/>
          </a:p>
        </p:txBody>
      </p:sp>
      <p:sp>
        <p:nvSpPr>
          <p:cNvPr id="5" name="TextBox 4">
            <a:extLst>
              <a:ext uri="{FF2B5EF4-FFF2-40B4-BE49-F238E27FC236}">
                <a16:creationId xmlns:a16="http://schemas.microsoft.com/office/drawing/2014/main" id="{85B7D9A1-9785-4F27-82D6-515B54F47B06}"/>
              </a:ext>
            </a:extLst>
          </p:cNvPr>
          <p:cNvSpPr txBox="1"/>
          <p:nvPr/>
        </p:nvSpPr>
        <p:spPr>
          <a:xfrm>
            <a:off x="1524000" y="914400"/>
            <a:ext cx="6553200" cy="1015663"/>
          </a:xfrm>
          <a:prstGeom prst="rect">
            <a:avLst/>
          </a:prstGeom>
          <a:noFill/>
        </p:spPr>
        <p:txBody>
          <a:bodyPr wrap="square" rtlCol="0">
            <a:spAutoFit/>
          </a:bodyPr>
          <a:lstStyle/>
          <a:p>
            <a:pPr algn="ctr"/>
            <a:r>
              <a:rPr lang="en-US" sz="6000" b="1" dirty="0"/>
              <a:t>Exhibits</a:t>
            </a:r>
          </a:p>
        </p:txBody>
      </p:sp>
      <p:sp>
        <p:nvSpPr>
          <p:cNvPr id="6" name="TextBox 5">
            <a:extLst>
              <a:ext uri="{FF2B5EF4-FFF2-40B4-BE49-F238E27FC236}">
                <a16:creationId xmlns:a16="http://schemas.microsoft.com/office/drawing/2014/main" id="{F2B88966-CE20-42D6-A712-EC1EBAC61A49}"/>
              </a:ext>
            </a:extLst>
          </p:cNvPr>
          <p:cNvSpPr txBox="1"/>
          <p:nvPr/>
        </p:nvSpPr>
        <p:spPr>
          <a:xfrm>
            <a:off x="914400" y="2895600"/>
            <a:ext cx="8001000" cy="1938992"/>
          </a:xfrm>
          <a:prstGeom prst="rect">
            <a:avLst/>
          </a:prstGeom>
          <a:noFill/>
        </p:spPr>
        <p:txBody>
          <a:bodyPr wrap="square" rtlCol="0">
            <a:spAutoFit/>
          </a:bodyPr>
          <a:lstStyle/>
          <a:p>
            <a:pPr marL="342900" indent="-342900">
              <a:buFont typeface="Wingdings" panose="05000000000000000000" pitchFamily="2" charset="2"/>
              <a:buChar char="Ø"/>
            </a:pPr>
            <a:r>
              <a:rPr lang="en-US" dirty="0"/>
              <a:t>Bios</a:t>
            </a:r>
          </a:p>
          <a:p>
            <a:pPr marL="342900" indent="-342900">
              <a:buFont typeface="Wingdings" panose="05000000000000000000" pitchFamily="2" charset="2"/>
              <a:buChar char="Ø"/>
            </a:pPr>
            <a:r>
              <a:rPr lang="en-US" dirty="0"/>
              <a:t>Performance</a:t>
            </a:r>
          </a:p>
          <a:p>
            <a:pPr marL="342900" indent="-342900">
              <a:buFont typeface="Wingdings" panose="05000000000000000000" pitchFamily="2" charset="2"/>
              <a:buChar char="Ø"/>
            </a:pPr>
            <a:r>
              <a:rPr lang="en-US" dirty="0"/>
              <a:t>Selected research</a:t>
            </a:r>
          </a:p>
          <a:p>
            <a:pPr marL="342900" indent="-342900">
              <a:buFont typeface="Wingdings" panose="05000000000000000000" pitchFamily="2" charset="2"/>
              <a:buChar char="Ø"/>
            </a:pPr>
            <a:r>
              <a:rPr lang="en-US" dirty="0"/>
              <a:t>Other, if any</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endParaRPr lang="en-US" dirty="0"/>
          </a:p>
        </p:txBody>
      </p:sp>
    </p:spTree>
    <p:extLst>
      <p:ext uri="{BB962C8B-B14F-4D97-AF65-F5344CB8AC3E}">
        <p14:creationId xmlns:p14="http://schemas.microsoft.com/office/powerpoint/2010/main" val="945436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Drawbridge Team</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18</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4"/>
            <a:ext cx="8686800" cy="5247636"/>
          </a:xfrm>
          <a:prstGeom prst="rect">
            <a:avLst/>
          </a:prstGeom>
        </p:spPr>
        <p:txBody>
          <a:bodyPr vert="horz" lIns="101858" tIns="50929" rIns="101858" bIns="50929" numCol="1" spcCol="274288"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200"/>
              </a:spcAft>
              <a:buClr>
                <a:srgbClr val="000055"/>
              </a:buClr>
              <a:buSzPct val="80000"/>
              <a:buNone/>
            </a:pPr>
            <a:r>
              <a:rPr lang="en-US" sz="1300" b="1" dirty="0">
                <a:solidFill>
                  <a:srgbClr val="376092"/>
                </a:solidFill>
              </a:rPr>
              <a:t>Glenn Fogle, CFA,  Chief Investment Officer </a:t>
            </a:r>
          </a:p>
          <a:p>
            <a:pPr marL="0" indent="0">
              <a:spcBef>
                <a:spcPts val="0"/>
              </a:spcBef>
              <a:spcAft>
                <a:spcPts val="1200"/>
              </a:spcAft>
              <a:buClr>
                <a:srgbClr val="000055"/>
              </a:buClr>
              <a:buSzPct val="80000"/>
              <a:buNone/>
            </a:pPr>
            <a:r>
              <a:rPr lang="en-US" sz="1300" dirty="0"/>
              <a:t>Glenn joined Regent Financial Services in 2015 and Drawbridge Capital at its inception. With an extensive and successful background in fundamental growth investing, his long-term professional objective was to incubate and launch a suite of active equity strategies for the institutional marketplace.</a:t>
            </a:r>
          </a:p>
          <a:p>
            <a:pPr marL="0" indent="0">
              <a:spcBef>
                <a:spcPts val="0"/>
              </a:spcBef>
              <a:spcAft>
                <a:spcPts val="1200"/>
              </a:spcAft>
              <a:buClr>
                <a:srgbClr val="000055"/>
              </a:buClr>
              <a:buSzPct val="80000"/>
              <a:buNone/>
            </a:pPr>
            <a:r>
              <a:rPr lang="en-US" sz="1300" dirty="0"/>
              <a:t>Glenn joined American Century Investments in 1990 as an equity analyst. In 1993 he became lead manager of its Vista and </a:t>
            </a:r>
            <a:r>
              <a:rPr lang="en-US" sz="1300" dirty="0" err="1"/>
              <a:t>Giftrust</a:t>
            </a:r>
            <a:r>
              <a:rPr lang="en-US" sz="1300" dirty="0"/>
              <a:t> mutual funds.  For seventeen years his teams successfully managed strategies against large, mid and small cap benchmarks. During his tenure Glenn also incubated and launched a small cap growth fund, led two turnaround projects, and hired and trained fourteen analysts.</a:t>
            </a:r>
          </a:p>
          <a:p>
            <a:pPr marL="0" indent="0">
              <a:spcBef>
                <a:spcPts val="0"/>
              </a:spcBef>
              <a:spcAft>
                <a:spcPts val="1200"/>
              </a:spcAft>
              <a:buClr>
                <a:srgbClr val="000055"/>
              </a:buClr>
              <a:buSzPct val="80000"/>
              <a:buNone/>
            </a:pPr>
            <a:r>
              <a:rPr lang="en-US" sz="1300" dirty="0"/>
              <a:t>From 1999 through 2009 American Century Vista returned 8.4% per year (gross) compared to 3.4% for the Russell Mid Cap Growth Index. The fund’s assets grew to over $2 billion with another $600 million in institutional separate accounts.</a:t>
            </a:r>
          </a:p>
          <a:p>
            <a:pPr marL="0" indent="0">
              <a:spcBef>
                <a:spcPts val="0"/>
              </a:spcBef>
              <a:spcAft>
                <a:spcPts val="1200"/>
              </a:spcAft>
              <a:buClr>
                <a:srgbClr val="000055"/>
              </a:buClr>
              <a:buSzPct val="80000"/>
              <a:buNone/>
            </a:pPr>
            <a:r>
              <a:rPr lang="en-US" sz="1300" dirty="0"/>
              <a:t>Among notable industry accolades, Glenn was recognized by </a:t>
            </a:r>
            <a:r>
              <a:rPr lang="en-US" sz="1300" i="1" dirty="0"/>
              <a:t>Mutual Funds Magazine </a:t>
            </a:r>
            <a:r>
              <a:rPr lang="en-US" sz="1300" dirty="0"/>
              <a:t>as “Best in Class” in 2002 and was also named by </a:t>
            </a:r>
            <a:r>
              <a:rPr lang="en-US" sz="1300" i="1" dirty="0"/>
              <a:t>Business Week </a:t>
            </a:r>
            <a:r>
              <a:rPr lang="en-US" sz="1300" dirty="0"/>
              <a:t>as one of its “Best Fund Managers” in 2007.  In 2009 American Century named him Chief Investment Officer, US Growth Equity Strategies – Mid and Small Cap, where he oversaw fourteen investment professionals managing over $7 billion. </a:t>
            </a:r>
          </a:p>
          <a:p>
            <a:pPr marL="0" indent="0">
              <a:spcBef>
                <a:spcPts val="0"/>
              </a:spcBef>
              <a:spcAft>
                <a:spcPts val="1200"/>
              </a:spcAft>
              <a:buClr>
                <a:srgbClr val="000055"/>
              </a:buClr>
              <a:buSzPct val="80000"/>
              <a:buNone/>
            </a:pPr>
            <a:r>
              <a:rPr lang="en-US" sz="1300" dirty="0"/>
              <a:t>Glenn joined a former American Century executive in 2010 to develop three institutional equity strategies, a venture he pursued through 2014.  Before his career in investment management Glenn was an entrepreneur, a professional musician, and an Instructor of Finance and Statistics.  He served as a Director for a denominational 403(b) plan as its assets grew from $50 million to $500 million with 6,000 participants.  Glenn holds BBA and MBA degrees from Texas Christian University which he attended on full academic scholarships.  He earned the Chartered Financial Analyst® designation in 1989.</a:t>
            </a:r>
          </a:p>
          <a:p>
            <a:pPr marL="0" indent="0">
              <a:spcBef>
                <a:spcPts val="0"/>
              </a:spcBef>
              <a:spcAft>
                <a:spcPts val="1200"/>
              </a:spcAft>
              <a:buClr>
                <a:srgbClr val="000055"/>
              </a:buClr>
              <a:buSzPct val="80000"/>
              <a:buNone/>
            </a:pPr>
            <a:endParaRPr lang="en-US" sz="1300" dirty="0">
              <a:latin typeface="Myriad Pro" pitchFamily="34" charset="0"/>
            </a:endParaRPr>
          </a:p>
        </p:txBody>
      </p:sp>
      <p:sp>
        <p:nvSpPr>
          <p:cNvPr id="7" name="Slide Number Placeholder 2">
            <a:extLst>
              <a:ext uri="{FF2B5EF4-FFF2-40B4-BE49-F238E27FC236}">
                <a16:creationId xmlns:a16="http://schemas.microsoft.com/office/drawing/2014/main" id="{B72C21E7-FCF9-4B7F-9792-183A677C9D42}"/>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8" name="Picture 7">
            <a:extLst>
              <a:ext uri="{FF2B5EF4-FFF2-40B4-BE49-F238E27FC236}">
                <a16:creationId xmlns:a16="http://schemas.microsoft.com/office/drawing/2014/main" id="{CE4316EA-3CA3-415D-8AD9-90E1867AD3DF}"/>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157039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anchor="b">
            <a:noAutofit/>
          </a:bodyPr>
          <a:lstStyle/>
          <a:p>
            <a:pPr marL="182859" algn="l"/>
            <a:r>
              <a:rPr lang="en-US" sz="2400" b="1" cap="small" dirty="0">
                <a:solidFill>
                  <a:srgbClr val="376092"/>
                </a:solidFill>
                <a:latin typeface="Palatino Linotype" pitchFamily="18" charset="0"/>
                <a:cs typeface="Kokila" pitchFamily="34" charset="0"/>
              </a:rPr>
              <a:t>Table of Contents</a:t>
            </a:r>
          </a:p>
        </p:txBody>
      </p:sp>
      <p:sp>
        <p:nvSpPr>
          <p:cNvPr id="5" name="Title 1"/>
          <p:cNvSpPr txBox="1">
            <a:spLocks/>
          </p:cNvSpPr>
          <p:nvPr/>
        </p:nvSpPr>
        <p:spPr>
          <a:xfrm>
            <a:off x="502920" y="114301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a:xfrm>
            <a:off x="8964030" y="7203864"/>
            <a:ext cx="591449" cy="413808"/>
          </a:xfrm>
        </p:spPr>
        <p:txBody>
          <a:bodyPr/>
          <a:lstStyle/>
          <a:p>
            <a:fld id="{0D30EDF2-431F-4BAD-A8CB-B69ED35A5C4F}" type="slidenum">
              <a:rPr lang="en-US" smtClean="0">
                <a:solidFill>
                  <a:prstClr val="black">
                    <a:tint val="75000"/>
                  </a:prstClr>
                </a:solidFill>
                <a:latin typeface="Myriad Pro" pitchFamily="34" charset="0"/>
              </a:rPr>
              <a:pPr/>
              <a:t>1</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320041" y="1270425"/>
            <a:ext cx="9052560" cy="5672563"/>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a:spcBef>
                <a:spcPts val="1800"/>
              </a:spcBef>
              <a:spcAft>
                <a:spcPts val="600"/>
              </a:spcAft>
              <a:buClr>
                <a:srgbClr val="000055"/>
              </a:buClr>
              <a:buSzPct val="75000"/>
              <a:buNone/>
            </a:pPr>
            <a:endParaRPr lang="en-US" sz="1600" dirty="0">
              <a:latin typeface="Myriad Pro" pitchFamily="34" charset="0"/>
            </a:endParaRPr>
          </a:p>
          <a:p>
            <a:pPr marL="0" indent="0" algn="ctr">
              <a:spcBef>
                <a:spcPts val="1200"/>
              </a:spcBef>
              <a:spcAft>
                <a:spcPts val="599"/>
              </a:spcAft>
              <a:buClr>
                <a:srgbClr val="000055"/>
              </a:buClr>
              <a:buSzPct val="80000"/>
              <a:buNone/>
            </a:pPr>
            <a:endParaRPr lang="en-US" sz="1600" i="1" dirty="0">
              <a:solidFill>
                <a:srgbClr val="000080"/>
              </a:solidFill>
              <a:latin typeface="Myriad Pro" pitchFamily="34" charset="0"/>
            </a:endParaRPr>
          </a:p>
        </p:txBody>
      </p:sp>
      <p:sp>
        <p:nvSpPr>
          <p:cNvPr id="8" name="Slide Number Placeholder 2">
            <a:extLst>
              <a:ext uri="{FF2B5EF4-FFF2-40B4-BE49-F238E27FC236}">
                <a16:creationId xmlns:a16="http://schemas.microsoft.com/office/drawing/2014/main" id="{1D0950B0-E2B1-4585-B23A-DC3AD920A9BB}"/>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9" name="Picture 8">
            <a:extLst>
              <a:ext uri="{FF2B5EF4-FFF2-40B4-BE49-F238E27FC236}">
                <a16:creationId xmlns:a16="http://schemas.microsoft.com/office/drawing/2014/main" id="{0A89B9EB-C72A-4E5F-8682-8908AA5F997B}"/>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graphicFrame>
        <p:nvGraphicFramePr>
          <p:cNvPr id="3" name="Table 2">
            <a:extLst>
              <a:ext uri="{FF2B5EF4-FFF2-40B4-BE49-F238E27FC236}">
                <a16:creationId xmlns:a16="http://schemas.microsoft.com/office/drawing/2014/main" id="{EF59AE67-2D0A-4215-810E-A44BB6EDBC9B}"/>
              </a:ext>
            </a:extLst>
          </p:cNvPr>
          <p:cNvGraphicFramePr>
            <a:graphicFrameLocks noGrp="1"/>
          </p:cNvGraphicFramePr>
          <p:nvPr>
            <p:extLst>
              <p:ext uri="{D42A27DB-BD31-4B8C-83A1-F6EECF244321}">
                <p14:modId xmlns:p14="http://schemas.microsoft.com/office/powerpoint/2010/main" val="259348974"/>
              </p:ext>
            </p:extLst>
          </p:nvPr>
        </p:nvGraphicFramePr>
        <p:xfrm>
          <a:off x="1066800" y="1406204"/>
          <a:ext cx="7315200" cy="4918398"/>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805878268"/>
                    </a:ext>
                  </a:extLst>
                </a:gridCol>
                <a:gridCol w="3657600">
                  <a:extLst>
                    <a:ext uri="{9D8B030D-6E8A-4147-A177-3AD203B41FA5}">
                      <a16:colId xmlns:a16="http://schemas.microsoft.com/office/drawing/2014/main" val="4161845991"/>
                    </a:ext>
                  </a:extLst>
                </a:gridCol>
              </a:tblGrid>
              <a:tr h="555993">
                <a:tc>
                  <a:txBody>
                    <a:bodyPr/>
                    <a:lstStyle/>
                    <a:p>
                      <a:pPr algn="ctr"/>
                      <a:r>
                        <a:rPr lang="en-US" sz="1600" dirty="0"/>
                        <a:t>Section</a:t>
                      </a:r>
                    </a:p>
                  </a:txBody>
                  <a:tcPr/>
                </a:tc>
                <a:tc>
                  <a:txBody>
                    <a:bodyPr/>
                    <a:lstStyle/>
                    <a:p>
                      <a:pPr algn="ctr"/>
                      <a:r>
                        <a:rPr lang="en-US" sz="1600" dirty="0"/>
                        <a:t>Page</a:t>
                      </a:r>
                    </a:p>
                  </a:txBody>
                  <a:tcPr/>
                </a:tc>
                <a:extLst>
                  <a:ext uri="{0D108BD9-81ED-4DB2-BD59-A6C34878D82A}">
                    <a16:rowId xmlns:a16="http://schemas.microsoft.com/office/drawing/2014/main" val="4239102173"/>
                  </a:ext>
                </a:extLst>
              </a:tr>
              <a:tr h="555993">
                <a:tc>
                  <a:txBody>
                    <a:bodyPr/>
                    <a:lstStyle/>
                    <a:p>
                      <a:r>
                        <a:rPr lang="en-US" sz="1600" dirty="0"/>
                        <a:t>Overview</a:t>
                      </a:r>
                    </a:p>
                  </a:txBody>
                  <a:tcPr/>
                </a:tc>
                <a:tc>
                  <a:txBody>
                    <a:bodyPr/>
                    <a:lstStyle/>
                    <a:p>
                      <a:pPr algn="ctr"/>
                      <a:r>
                        <a:rPr lang="en-US" sz="1600" dirty="0"/>
                        <a:t>2 - 6</a:t>
                      </a:r>
                    </a:p>
                  </a:txBody>
                  <a:tcPr/>
                </a:tc>
                <a:extLst>
                  <a:ext uri="{0D108BD9-81ED-4DB2-BD59-A6C34878D82A}">
                    <a16:rowId xmlns:a16="http://schemas.microsoft.com/office/drawing/2014/main" val="2723728320"/>
                  </a:ext>
                </a:extLst>
              </a:tr>
              <a:tr h="555993">
                <a:tc>
                  <a:txBody>
                    <a:bodyPr/>
                    <a:lstStyle/>
                    <a:p>
                      <a:r>
                        <a:rPr lang="en-US" sz="1600" dirty="0"/>
                        <a:t>Philosophy, Process &amp; Design</a:t>
                      </a:r>
                    </a:p>
                  </a:txBody>
                  <a:tcPr/>
                </a:tc>
                <a:tc>
                  <a:txBody>
                    <a:bodyPr/>
                    <a:lstStyle/>
                    <a:p>
                      <a:pPr algn="ctr"/>
                      <a:r>
                        <a:rPr lang="en-US" sz="1600" dirty="0"/>
                        <a:t>7 - 15</a:t>
                      </a:r>
                    </a:p>
                  </a:txBody>
                  <a:tcPr/>
                </a:tc>
                <a:extLst>
                  <a:ext uri="{0D108BD9-81ED-4DB2-BD59-A6C34878D82A}">
                    <a16:rowId xmlns:a16="http://schemas.microsoft.com/office/drawing/2014/main" val="2033517397"/>
                  </a:ext>
                </a:extLst>
              </a:tr>
              <a:tr h="555993">
                <a:tc>
                  <a:txBody>
                    <a:bodyPr/>
                    <a:lstStyle/>
                    <a:p>
                      <a:r>
                        <a:rPr lang="en-US" sz="1600" dirty="0"/>
                        <a:t>Why Drawbridge</a:t>
                      </a:r>
                    </a:p>
                  </a:txBody>
                  <a:tcPr/>
                </a:tc>
                <a:tc>
                  <a:txBody>
                    <a:bodyPr/>
                    <a:lstStyle/>
                    <a:p>
                      <a:pPr algn="ctr"/>
                      <a:r>
                        <a:rPr lang="en-US" sz="1600" dirty="0"/>
                        <a:t>16</a:t>
                      </a:r>
                    </a:p>
                  </a:txBody>
                  <a:tcPr/>
                </a:tc>
                <a:extLst>
                  <a:ext uri="{0D108BD9-81ED-4DB2-BD59-A6C34878D82A}">
                    <a16:rowId xmlns:a16="http://schemas.microsoft.com/office/drawing/2014/main" val="1991450444"/>
                  </a:ext>
                </a:extLst>
              </a:tr>
              <a:tr h="2694426">
                <a:tc>
                  <a:txBody>
                    <a:bodyPr/>
                    <a:lstStyle/>
                    <a:p>
                      <a:r>
                        <a:rPr lang="en-US" sz="1600" dirty="0"/>
                        <a:t>Exhibits</a:t>
                      </a:r>
                    </a:p>
                  </a:txBody>
                  <a:tcPr/>
                </a:tc>
                <a:tc>
                  <a:txBody>
                    <a:bodyPr/>
                    <a:lstStyle/>
                    <a:p>
                      <a:pPr marL="342900" indent="-342900" algn="l">
                        <a:buClr>
                          <a:schemeClr val="accent1">
                            <a:lumMod val="50000"/>
                          </a:schemeClr>
                        </a:buClr>
                        <a:buFont typeface="Wingdings" panose="05000000000000000000" pitchFamily="2" charset="2"/>
                        <a:buChar char="§"/>
                      </a:pPr>
                      <a:r>
                        <a:rPr lang="en-US" sz="1600" dirty="0"/>
                        <a:t>Bios</a:t>
                      </a:r>
                    </a:p>
                    <a:p>
                      <a:pPr marL="342900" indent="-342900" algn="l">
                        <a:buClr>
                          <a:schemeClr val="accent1">
                            <a:lumMod val="50000"/>
                          </a:schemeClr>
                        </a:buClr>
                        <a:buFont typeface="Wingdings" panose="05000000000000000000" pitchFamily="2" charset="2"/>
                        <a:buChar char="§"/>
                      </a:pPr>
                      <a:r>
                        <a:rPr lang="en-US" sz="1600" dirty="0"/>
                        <a:t>Performance</a:t>
                      </a:r>
                    </a:p>
                    <a:p>
                      <a:pPr marL="342900" indent="-342900" algn="l">
                        <a:buClr>
                          <a:schemeClr val="accent1">
                            <a:lumMod val="50000"/>
                          </a:schemeClr>
                        </a:buClr>
                        <a:buFont typeface="Wingdings" panose="05000000000000000000" pitchFamily="2" charset="2"/>
                        <a:buChar char="§"/>
                      </a:pPr>
                      <a:r>
                        <a:rPr lang="en-US" sz="1600" dirty="0"/>
                        <a:t>A</a:t>
                      </a:r>
                    </a:p>
                    <a:p>
                      <a:pPr marL="342900" indent="-342900" algn="l">
                        <a:buClr>
                          <a:schemeClr val="accent1">
                            <a:lumMod val="50000"/>
                          </a:schemeClr>
                        </a:buClr>
                        <a:buFont typeface="Wingdings" panose="05000000000000000000" pitchFamily="2" charset="2"/>
                        <a:buChar char="§"/>
                      </a:pPr>
                      <a:r>
                        <a:rPr lang="en-US" sz="1600" dirty="0"/>
                        <a:t>B</a:t>
                      </a:r>
                    </a:p>
                    <a:p>
                      <a:pPr marL="342900" indent="-342900" algn="l">
                        <a:buClr>
                          <a:schemeClr val="accent1">
                            <a:lumMod val="50000"/>
                          </a:schemeClr>
                        </a:buClr>
                        <a:buFont typeface="Wingdings" panose="05000000000000000000" pitchFamily="2" charset="2"/>
                        <a:buChar char="§"/>
                      </a:pPr>
                      <a:r>
                        <a:rPr lang="en-US" sz="1600" dirty="0"/>
                        <a:t>C</a:t>
                      </a:r>
                    </a:p>
                    <a:p>
                      <a:pPr marL="342900" indent="-342900" algn="l">
                        <a:buClr>
                          <a:schemeClr val="accent1">
                            <a:lumMod val="50000"/>
                          </a:schemeClr>
                        </a:buClr>
                        <a:buFont typeface="Wingdings" panose="05000000000000000000" pitchFamily="2" charset="2"/>
                        <a:buChar char="§"/>
                      </a:pPr>
                      <a:r>
                        <a:rPr lang="en-US" sz="1600" dirty="0"/>
                        <a:t>D</a:t>
                      </a:r>
                    </a:p>
                    <a:p>
                      <a:pPr marL="342900" indent="-342900" algn="l">
                        <a:buClr>
                          <a:schemeClr val="accent1">
                            <a:lumMod val="50000"/>
                          </a:schemeClr>
                        </a:buClr>
                        <a:buFont typeface="Wingdings" panose="05000000000000000000" pitchFamily="2" charset="2"/>
                        <a:buChar char="§"/>
                      </a:pPr>
                      <a:r>
                        <a:rPr lang="en-US" sz="1600" dirty="0"/>
                        <a:t>GIPS</a:t>
                      </a:r>
                    </a:p>
                  </a:txBody>
                  <a:tcPr/>
                </a:tc>
                <a:extLst>
                  <a:ext uri="{0D108BD9-81ED-4DB2-BD59-A6C34878D82A}">
                    <a16:rowId xmlns:a16="http://schemas.microsoft.com/office/drawing/2014/main" val="2362781535"/>
                  </a:ext>
                </a:extLst>
              </a:tr>
            </a:tbl>
          </a:graphicData>
        </a:graphic>
      </p:graphicFrame>
      <p:sp>
        <p:nvSpPr>
          <p:cNvPr id="10" name="TextBox 9">
            <a:extLst>
              <a:ext uri="{FF2B5EF4-FFF2-40B4-BE49-F238E27FC236}">
                <a16:creationId xmlns:a16="http://schemas.microsoft.com/office/drawing/2014/main" id="{ED6DEB58-3C3B-4119-B38E-7232F4245033}"/>
              </a:ext>
            </a:extLst>
          </p:cNvPr>
          <p:cNvSpPr txBox="1"/>
          <p:nvPr/>
        </p:nvSpPr>
        <p:spPr>
          <a:xfrm>
            <a:off x="838200" y="4495800"/>
            <a:ext cx="3048000" cy="914400"/>
          </a:xfrm>
          <a:prstGeom prst="rect">
            <a:avLst/>
          </a:prstGeom>
          <a:noFill/>
          <a:ln w="19050">
            <a:solidFill>
              <a:srgbClr val="FF0000"/>
            </a:solidFill>
          </a:ln>
        </p:spPr>
        <p:txBody>
          <a:bodyPr vert="horz" wrap="square" lIns="101858" tIns="50929" rIns="101858" bIns="50929" rtlCol="0" anchor="ctr" anchorCtr="0">
            <a:noAutofit/>
          </a:bodyPr>
          <a:lstStyle/>
          <a:p>
            <a:pPr algn="l"/>
            <a:r>
              <a:rPr lang="en-US" sz="1600" dirty="0">
                <a:solidFill>
                  <a:srgbClr val="FF0000"/>
                </a:solidFill>
              </a:rPr>
              <a:t>This does not need to be formatted this way against a colored background… </a:t>
            </a:r>
          </a:p>
        </p:txBody>
      </p:sp>
    </p:spTree>
    <p:extLst>
      <p:ext uri="{BB962C8B-B14F-4D97-AF65-F5344CB8AC3E}">
        <p14:creationId xmlns:p14="http://schemas.microsoft.com/office/powerpoint/2010/main" val="167460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Drawbridge Team</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19</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502920" y="1217925"/>
            <a:ext cx="8869681" cy="5882027"/>
          </a:xfrm>
          <a:prstGeom prst="rect">
            <a:avLst/>
          </a:prstGeom>
        </p:spPr>
        <p:txBody>
          <a:bodyPr vert="horz" lIns="101858" tIns="50929" rIns="101858" bIns="50929" numCol="1" spcCol="274288"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200"/>
              </a:spcAft>
              <a:buClr>
                <a:srgbClr val="000055"/>
              </a:buClr>
              <a:buSzPct val="80000"/>
              <a:buNone/>
            </a:pPr>
            <a:r>
              <a:rPr lang="en-US" sz="1200" b="1" dirty="0">
                <a:solidFill>
                  <a:srgbClr val="376092"/>
                </a:solidFill>
              </a:rPr>
              <a:t>Gary </a:t>
            </a:r>
            <a:r>
              <a:rPr lang="en-US" sz="1200" b="1" dirty="0" err="1">
                <a:solidFill>
                  <a:srgbClr val="376092"/>
                </a:solidFill>
              </a:rPr>
              <a:t>Stanislawski</a:t>
            </a:r>
            <a:r>
              <a:rPr lang="en-US" sz="1200" b="1" dirty="0">
                <a:solidFill>
                  <a:srgbClr val="376092"/>
                </a:solidFill>
              </a:rPr>
              <a:t>, President</a:t>
            </a:r>
          </a:p>
          <a:p>
            <a:pPr marL="0" indent="0">
              <a:spcBef>
                <a:spcPts val="0"/>
              </a:spcBef>
              <a:spcAft>
                <a:spcPts val="1200"/>
              </a:spcAft>
              <a:buClr>
                <a:srgbClr val="000055"/>
              </a:buClr>
              <a:buSzPct val="80000"/>
              <a:buNone/>
            </a:pPr>
            <a:r>
              <a:rPr lang="en-US" sz="1200" dirty="0"/>
              <a:t>Gary is the President of Drawbridge Capital and of its parent, Regent Financial Services, which he founded in 2002.  He has worked in the financial services industry since 1993.</a:t>
            </a:r>
          </a:p>
          <a:p>
            <a:pPr marL="0" indent="0">
              <a:spcBef>
                <a:spcPts val="0"/>
              </a:spcBef>
              <a:spcAft>
                <a:spcPts val="1200"/>
              </a:spcAft>
              <a:buClr>
                <a:srgbClr val="000055"/>
              </a:buClr>
              <a:buSzPct val="80000"/>
              <a:buNone/>
            </a:pPr>
            <a:r>
              <a:rPr lang="en-US" sz="1200" dirty="0"/>
              <a:t>Gary was awarded a four-year ROTC scholarship and attended Oregon State University where he received his Bachelor of Science degree in Business Administration.  Upon graduation Gary entered the Air Force and earned his wings as a pilot in 1984.  For eight years Gary flew such planes as the B-52 and B-1 bombers.  He has approximately 2,000 hours of flying time.</a:t>
            </a:r>
          </a:p>
          <a:p>
            <a:pPr marL="0" indent="0">
              <a:spcBef>
                <a:spcPts val="0"/>
              </a:spcBef>
              <a:spcAft>
                <a:spcPts val="1200"/>
              </a:spcAft>
              <a:buClr>
                <a:srgbClr val="000055"/>
              </a:buClr>
              <a:buSzPct val="80000"/>
              <a:buNone/>
            </a:pPr>
            <a:r>
              <a:rPr lang="en-US" sz="1200" dirty="0"/>
              <a:t>In 2008 Gary was elected to the Oklahoma State Senate, serving as the Chairman of the Education Committee since 2017.  He has served his community as past president of Jenks Public Schools’ Board of Education, the Jenks Public School Foundation Board, and the Planned Giving Committee of the Parent Child Center.  Gary has also served on the boards of directors for Glory House, a local women’s shelter, and India Missions, which brings health and wholeness to the people of India.</a:t>
            </a:r>
          </a:p>
          <a:p>
            <a:pPr marL="0" indent="0">
              <a:spcBef>
                <a:spcPts val="0"/>
              </a:spcBef>
              <a:spcAft>
                <a:spcPts val="1200"/>
              </a:spcAft>
              <a:buClr>
                <a:srgbClr val="000055"/>
              </a:buClr>
              <a:buSzPct val="80000"/>
              <a:buNone/>
            </a:pPr>
            <a:r>
              <a:rPr lang="en-US" sz="1200" b="1" dirty="0">
                <a:solidFill>
                  <a:srgbClr val="376092"/>
                </a:solidFill>
              </a:rPr>
              <a:t>Monty </a:t>
            </a:r>
            <a:r>
              <a:rPr lang="en-US" sz="1200" b="1" dirty="0" err="1">
                <a:solidFill>
                  <a:srgbClr val="376092"/>
                </a:solidFill>
              </a:rPr>
              <a:t>Dossman</a:t>
            </a:r>
            <a:r>
              <a:rPr lang="en-US" sz="1200" b="1" dirty="0">
                <a:solidFill>
                  <a:srgbClr val="376092"/>
                </a:solidFill>
              </a:rPr>
              <a:t>, Portfolio Manager</a:t>
            </a:r>
          </a:p>
          <a:p>
            <a:pPr marL="0" indent="0">
              <a:spcBef>
                <a:spcPts val="0"/>
              </a:spcBef>
              <a:spcAft>
                <a:spcPts val="1200"/>
              </a:spcAft>
              <a:buClr>
                <a:srgbClr val="000055"/>
              </a:buClr>
              <a:buSzPct val="80000"/>
              <a:buNone/>
            </a:pPr>
            <a:r>
              <a:rPr lang="en-US" sz="1200" dirty="0"/>
              <a:t>Monty assists and implements the management of Drawbridge Capital’s portfolios across numerous multi-asset strategies. He began his investment career in 1984 as an advisor with a leading investment company. Serving clients in this capacity for fourteen years, Monty led the portfolio analysis and management efforts of his respective firms. He has held positions as a branch office manager, compliance officer, and options principal.</a:t>
            </a:r>
          </a:p>
          <a:p>
            <a:pPr marL="0" indent="0">
              <a:spcBef>
                <a:spcPts val="0"/>
              </a:spcBef>
              <a:spcAft>
                <a:spcPts val="1200"/>
              </a:spcAft>
              <a:buClr>
                <a:srgbClr val="000055"/>
              </a:buClr>
              <a:buSzPct val="80000"/>
              <a:buNone/>
            </a:pPr>
            <a:r>
              <a:rPr lang="en-US" sz="1200" dirty="0"/>
              <a:t>Monty joined Regent Financial Services in 2002.   After leaving in 2011 to pursue an opportunity in the energy industry he was recruited to return in 2015 and joined Drawbridge Capital at its inception.  Monty brings expertise in strategic and tactical asset management, sector rotation, relative strength analysis, and portfolio positioning. He earned a Bachelor of Science in Geology from Yale University.</a:t>
            </a:r>
          </a:p>
          <a:p>
            <a:pPr marL="0" indent="0">
              <a:spcBef>
                <a:spcPts val="0"/>
              </a:spcBef>
              <a:spcAft>
                <a:spcPts val="1200"/>
              </a:spcAft>
              <a:buClr>
                <a:srgbClr val="000055"/>
              </a:buClr>
              <a:buSzPct val="80000"/>
              <a:buNone/>
            </a:pPr>
            <a:r>
              <a:rPr lang="en-US" sz="1200" b="1" dirty="0">
                <a:solidFill>
                  <a:srgbClr val="376092"/>
                </a:solidFill>
              </a:rPr>
              <a:t>Mitch Robinson, Chief Compliance Officer</a:t>
            </a:r>
          </a:p>
          <a:p>
            <a:pPr marL="0" indent="0">
              <a:spcBef>
                <a:spcPts val="0"/>
              </a:spcBef>
              <a:spcAft>
                <a:spcPts val="1200"/>
              </a:spcAft>
              <a:buClr>
                <a:srgbClr val="000055"/>
              </a:buClr>
              <a:buSzPct val="80000"/>
              <a:buNone/>
            </a:pPr>
            <a:r>
              <a:rPr lang="en-US" sz="1200" dirty="0"/>
              <a:t>Mitch is Chief Compliance Officer for Drawbridge Capital. Mitch has over 25 years of experience in the financial services industry the majority of which has been in the compliance arena.  Prior to joining Regent in 2012 he worked at BOSC, Inc., a subsidiary of BOK Financial Corp., for 9 years including 3 years as Chief Compliance Officer.</a:t>
            </a:r>
          </a:p>
          <a:p>
            <a:pPr marL="0" indent="0">
              <a:spcBef>
                <a:spcPts val="0"/>
              </a:spcBef>
              <a:spcAft>
                <a:spcPts val="1200"/>
              </a:spcAft>
              <a:buClr>
                <a:srgbClr val="000055"/>
              </a:buClr>
              <a:buSzPct val="80000"/>
              <a:buNone/>
            </a:pPr>
            <a:r>
              <a:rPr lang="en-US" sz="1200" dirty="0"/>
              <a:t>Mitch earned his Bachelor of Business Administration degree from the University of Oklahoma.  He holds FINRA’s Series 7, 63, and 24 (held with LPL Financial) and Series 65 (with Drawbridge Capital). </a:t>
            </a:r>
          </a:p>
        </p:txBody>
      </p:sp>
      <p:pic>
        <p:nvPicPr>
          <p:cNvPr id="8" name="Picture 7">
            <a:extLst>
              <a:ext uri="{FF2B5EF4-FFF2-40B4-BE49-F238E27FC236}">
                <a16:creationId xmlns:a16="http://schemas.microsoft.com/office/drawing/2014/main" id="{CE4316EA-3CA3-415D-8AD9-90E1867AD3DF}"/>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3327865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Drawbridge Team</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20</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3"/>
            <a:ext cx="8686800" cy="5561225"/>
          </a:xfrm>
          <a:prstGeom prst="rect">
            <a:avLst/>
          </a:prstGeom>
        </p:spPr>
        <p:txBody>
          <a:bodyPr vert="horz" lIns="101858" tIns="50929" rIns="101858" bIns="50929" numCol="1" spcCol="274288"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200"/>
              </a:spcAft>
              <a:buClr>
                <a:srgbClr val="000055"/>
              </a:buClr>
              <a:buSzPct val="80000"/>
              <a:buNone/>
            </a:pPr>
            <a:r>
              <a:rPr lang="en-US" sz="1300" b="1" dirty="0">
                <a:solidFill>
                  <a:srgbClr val="376092"/>
                </a:solidFill>
              </a:rPr>
              <a:t>Russ Cembrinski, Marketing, Sales and Client Relations Consultant </a:t>
            </a:r>
          </a:p>
          <a:p>
            <a:pPr marL="0" indent="0">
              <a:spcBef>
                <a:spcPts val="0"/>
              </a:spcBef>
              <a:spcAft>
                <a:spcPts val="1200"/>
              </a:spcAft>
              <a:buClr>
                <a:srgbClr val="000055"/>
              </a:buClr>
              <a:buSzPct val="80000"/>
              <a:buNone/>
            </a:pPr>
            <a:r>
              <a:rPr lang="en-US" sz="1300" dirty="0"/>
              <a:t>Russ brings over two decades of investment industry experience in institutional marketing, sales, and client relations to the Drawbridge team and will lead business development and client service initiatives. </a:t>
            </a:r>
          </a:p>
          <a:p>
            <a:pPr marL="0" indent="0">
              <a:spcBef>
                <a:spcPts val="0"/>
              </a:spcBef>
              <a:spcAft>
                <a:spcPts val="1200"/>
              </a:spcAft>
              <a:buClr>
                <a:srgbClr val="000055"/>
              </a:buClr>
              <a:buSzPct val="80000"/>
              <a:buNone/>
            </a:pPr>
            <a:r>
              <a:rPr lang="en-US" sz="1300" dirty="0"/>
              <a:t>Russ and Glenn were colleagues at American Century Investments in the mid-1990s, when Russ joined the firm to help expand its geographical footprint establishing the first northeast institutional sales office. They reconnected in 2018, committing to work together in building an institutional asset management presence for Drawbridge. </a:t>
            </a:r>
          </a:p>
          <a:p>
            <a:pPr marL="0" indent="0">
              <a:spcBef>
                <a:spcPts val="0"/>
              </a:spcBef>
              <a:spcAft>
                <a:spcPts val="1200"/>
              </a:spcAft>
              <a:buClr>
                <a:srgbClr val="000055"/>
              </a:buClr>
              <a:buSzPct val="80000"/>
              <a:buNone/>
            </a:pPr>
            <a:r>
              <a:rPr lang="en-US" sz="1300" dirty="0"/>
              <a:t>Having worked with an array of notable investment firms (Russell Investments, </a:t>
            </a:r>
            <a:r>
              <a:rPr lang="en-US" sz="1300" dirty="0" err="1"/>
              <a:t>Alliance|Bernstein</a:t>
            </a:r>
            <a:r>
              <a:rPr lang="en-US" sz="1300" dirty="0"/>
              <a:t>, Neuberger Berman), Russ has implemented business plans and sales growth strategies across broad market segments and institutional client types.  Since 2008, Russ has provided marketing, sales and investor relations consulting services to traditional, alternative and ETF managers and M&amp;A firms.</a:t>
            </a:r>
          </a:p>
          <a:p>
            <a:pPr marL="0" indent="0">
              <a:spcBef>
                <a:spcPts val="0"/>
              </a:spcBef>
              <a:spcAft>
                <a:spcPts val="1200"/>
              </a:spcAft>
              <a:buClr>
                <a:srgbClr val="000055"/>
              </a:buClr>
              <a:buSzPct val="80000"/>
              <a:buNone/>
            </a:pPr>
            <a:r>
              <a:rPr lang="en-US" sz="1300" dirty="0"/>
              <a:t>Russ has been an active board member on professional, municipal and nonprofit organizations in the local community. Serving in roles as Committee Member, Chairperson, and President, he has been instrumental in fundraising and program development for building community-based social service and educational programs and advocating for township parks and recreational facilities. Translating a life-long passion for athletics into coaching youth sports for more than two decades, Russ maintains his U.S. professional certifications in lacrosse, alpine ski teaching and race coaching.  </a:t>
            </a:r>
          </a:p>
          <a:p>
            <a:pPr marL="0" indent="0">
              <a:spcBef>
                <a:spcPts val="0"/>
              </a:spcBef>
              <a:spcAft>
                <a:spcPts val="1200"/>
              </a:spcAft>
              <a:buClr>
                <a:srgbClr val="000055"/>
              </a:buClr>
              <a:buSzPct val="80000"/>
              <a:buNone/>
            </a:pPr>
            <a:r>
              <a:rPr lang="en-US" sz="1300" dirty="0"/>
              <a:t>Based in the Metro New York area, Russ has conducted business throughout U.S. and international markets, and has managed sales and service teams for the Northeast, Midwest, and Mid-Atlantic states and Canada. Russ earned a Bachelor of Science from Cornell University and an MBA in finance and corporate accounting from the University of Rochester’s Simon Business School. He remains active in his college alumni associations through social networking events, university presentations, and interviewing potential academic and employment candidates. </a:t>
            </a:r>
          </a:p>
          <a:p>
            <a:pPr marL="0" indent="0">
              <a:spcBef>
                <a:spcPts val="0"/>
              </a:spcBef>
              <a:spcAft>
                <a:spcPts val="1200"/>
              </a:spcAft>
              <a:buClr>
                <a:srgbClr val="000055"/>
              </a:buClr>
              <a:buSzPct val="80000"/>
              <a:buNone/>
            </a:pPr>
            <a:endParaRPr lang="en-US" sz="1400" dirty="0">
              <a:latin typeface="Myriad Pro" pitchFamily="34" charset="0"/>
            </a:endParaRPr>
          </a:p>
        </p:txBody>
      </p:sp>
      <p:sp>
        <p:nvSpPr>
          <p:cNvPr id="7" name="Slide Number Placeholder 2">
            <a:extLst>
              <a:ext uri="{FF2B5EF4-FFF2-40B4-BE49-F238E27FC236}">
                <a16:creationId xmlns:a16="http://schemas.microsoft.com/office/drawing/2014/main" id="{B72C21E7-FCF9-4B7F-9792-183A677C9D42}"/>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©2018 Drawbridge Capital LLC</a:t>
            </a:r>
          </a:p>
        </p:txBody>
      </p:sp>
      <p:pic>
        <p:nvPicPr>
          <p:cNvPr id="8" name="Picture 7">
            <a:extLst>
              <a:ext uri="{FF2B5EF4-FFF2-40B4-BE49-F238E27FC236}">
                <a16:creationId xmlns:a16="http://schemas.microsoft.com/office/drawing/2014/main" id="{CE4316EA-3CA3-415D-8AD9-90E1867AD3DF}"/>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3463166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685800" y="1381762"/>
            <a:ext cx="8686800" cy="5768846"/>
          </a:xfrm>
          <a:prstGeom prst="rect">
            <a:avLst/>
          </a:prstGeom>
        </p:spPr>
        <p:txBody>
          <a:bodyPr vert="horz" lIns="101870" tIns="50935" rIns="101870" bIns="50935"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buClr>
                <a:srgbClr val="000055"/>
              </a:buClr>
              <a:buSzPct val="75000"/>
              <a:buNone/>
            </a:pPr>
            <a:r>
              <a:rPr lang="en-US" sz="1600" dirty="0">
                <a:solidFill>
                  <a:srgbClr val="000080"/>
                </a:solidFill>
                <a:latin typeface="Myriad Pro" pitchFamily="34" charset="0"/>
              </a:rPr>
              <a:t>Whether applied by a team running a billion dollar portfolio or a solo manager incubating multiple strategies, this discipline has consistently delivered </a:t>
            </a:r>
            <a:r>
              <a:rPr lang="en-US" sz="1600" i="1" dirty="0">
                <a:solidFill>
                  <a:srgbClr val="000080"/>
                </a:solidFill>
                <a:latin typeface="Myriad Pro" pitchFamily="34" charset="0"/>
              </a:rPr>
              <a:t>strong and uncorrelated </a:t>
            </a:r>
            <a:r>
              <a:rPr lang="en-US" sz="1600" dirty="0">
                <a:solidFill>
                  <a:srgbClr val="000080"/>
                </a:solidFill>
                <a:latin typeface="Myriad Pro" pitchFamily="34" charset="0"/>
              </a:rPr>
              <a:t>risk-adjusted returns.</a:t>
            </a:r>
          </a:p>
          <a:p>
            <a:pPr marL="0" indent="0">
              <a:spcBef>
                <a:spcPts val="0"/>
              </a:spcBef>
              <a:spcAft>
                <a:spcPts val="1337"/>
              </a:spcAft>
              <a:buSzPct val="90000"/>
              <a:buNone/>
            </a:pPr>
            <a:endParaRPr lang="en-US" sz="1600" dirty="0">
              <a:solidFill>
                <a:srgbClr val="000080"/>
              </a:solidFill>
              <a:latin typeface="Myriad Pro" pitchFamily="34" charset="0"/>
            </a:endParaRPr>
          </a:p>
          <a:p>
            <a:pPr marL="0" indent="0">
              <a:spcBef>
                <a:spcPts val="0"/>
              </a:spcBef>
              <a:spcAft>
                <a:spcPts val="1337"/>
              </a:spcAft>
              <a:buSzPct val="90000"/>
              <a:buNone/>
            </a:pPr>
            <a:endParaRPr lang="en-US" sz="1600" dirty="0">
              <a:solidFill>
                <a:srgbClr val="000080"/>
              </a:solidFill>
              <a:latin typeface="Myriad Pro" pitchFamily="34" charset="0"/>
            </a:endParaRPr>
          </a:p>
          <a:p>
            <a:pPr marL="0" indent="0">
              <a:spcBef>
                <a:spcPts val="0"/>
              </a:spcBef>
              <a:spcAft>
                <a:spcPts val="1337"/>
              </a:spcAft>
              <a:buSzPct val="90000"/>
              <a:buNone/>
            </a:pPr>
            <a:endParaRPr lang="en-US" sz="1600" dirty="0">
              <a:solidFill>
                <a:srgbClr val="000080"/>
              </a:solidFill>
              <a:latin typeface="Myriad Pro" pitchFamily="34" charset="0"/>
            </a:endParaRPr>
          </a:p>
          <a:p>
            <a:pPr marL="0" indent="0">
              <a:spcBef>
                <a:spcPts val="0"/>
              </a:spcBef>
              <a:spcAft>
                <a:spcPts val="1337"/>
              </a:spcAft>
              <a:buSzPct val="90000"/>
              <a:buNone/>
            </a:pPr>
            <a:endParaRPr lang="en-US" sz="1600" dirty="0">
              <a:solidFill>
                <a:srgbClr val="000080"/>
              </a:solidFill>
              <a:latin typeface="Myriad Pro" pitchFamily="34" charset="0"/>
            </a:endParaRPr>
          </a:p>
          <a:p>
            <a:pPr marL="0" indent="0">
              <a:spcBef>
                <a:spcPts val="0"/>
              </a:spcBef>
              <a:spcAft>
                <a:spcPts val="1337"/>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tabLst>
                <a:tab pos="2743200" algn="l"/>
                <a:tab pos="5943600" algn="l"/>
              </a:tabLst>
            </a:pPr>
            <a:endParaRPr lang="en-US" sz="1400" dirty="0">
              <a:latin typeface="Myriad Pro" pitchFamily="34" charset="0"/>
            </a:endParaRPr>
          </a:p>
          <a:p>
            <a:pPr marL="0" indent="0">
              <a:spcBef>
                <a:spcPts val="0"/>
              </a:spcBef>
              <a:spcAft>
                <a:spcPts val="1200"/>
              </a:spcAft>
              <a:buSzPct val="90000"/>
              <a:buNone/>
              <a:tabLst>
                <a:tab pos="2743200" algn="l"/>
                <a:tab pos="5943600" algn="l"/>
              </a:tabLst>
            </a:pPr>
            <a:endParaRPr lang="en-US" sz="1400" dirty="0">
              <a:latin typeface="Myriad Pro" pitchFamily="34" charset="0"/>
            </a:endParaRPr>
          </a:p>
          <a:p>
            <a:pPr marL="0" indent="0">
              <a:spcBef>
                <a:spcPts val="0"/>
              </a:spcBef>
              <a:spcAft>
                <a:spcPts val="1200"/>
              </a:spcAft>
              <a:buSzPct val="90000"/>
              <a:buNone/>
              <a:tabLst>
                <a:tab pos="2743200" algn="l"/>
                <a:tab pos="5943600" algn="l"/>
              </a:tabLst>
            </a:pPr>
            <a:endParaRPr lang="en-US" sz="1400" dirty="0">
              <a:latin typeface="Myriad Pro" pitchFamily="34" charset="0"/>
            </a:endParaRPr>
          </a:p>
          <a:p>
            <a:pPr marL="0" indent="0">
              <a:spcBef>
                <a:spcPts val="0"/>
              </a:spcBef>
              <a:spcAft>
                <a:spcPts val="1200"/>
              </a:spcAft>
              <a:buSzPct val="90000"/>
              <a:buNone/>
              <a:tabLst>
                <a:tab pos="2743200" algn="l"/>
                <a:tab pos="5943600" algn="l"/>
              </a:tabLst>
            </a:pPr>
            <a:endParaRPr lang="en-US" sz="1400" dirty="0">
              <a:latin typeface="Myriad Pro" pitchFamily="34" charset="0"/>
            </a:endParaRPr>
          </a:p>
          <a:p>
            <a:pPr marL="0" indent="0">
              <a:spcBef>
                <a:spcPts val="0"/>
              </a:spcBef>
              <a:spcAft>
                <a:spcPts val="1200"/>
              </a:spcAft>
              <a:buSzPct val="90000"/>
              <a:buNone/>
              <a:tabLst>
                <a:tab pos="2743200" algn="l"/>
                <a:tab pos="5943600" algn="l"/>
              </a:tabLst>
            </a:pPr>
            <a:endParaRPr lang="en-US" sz="1400" dirty="0">
              <a:latin typeface="Myriad Pro" pitchFamily="34" charset="0"/>
            </a:endParaRPr>
          </a:p>
          <a:p>
            <a:pPr marL="0" indent="0">
              <a:lnSpc>
                <a:spcPct val="110000"/>
              </a:lnSpc>
              <a:spcBef>
                <a:spcPts val="0"/>
              </a:spcBef>
              <a:buSzPct val="90000"/>
              <a:buNone/>
              <a:tabLst>
                <a:tab pos="2743200" algn="l"/>
                <a:tab pos="5943600" algn="l"/>
              </a:tabLst>
            </a:pPr>
            <a:r>
              <a:rPr lang="en-US" sz="1100" i="1" dirty="0">
                <a:latin typeface="Myriad Pro" pitchFamily="34" charset="0"/>
              </a:rPr>
              <a:t>This table is presented as supplemental information.  Statistics are calculated from monthly returns before management fees.  Monthly returns 2011-2014 have been adjusted to eliminate the estimated impact of excess cash and thus only approximate fully invested portfolio returns.  Returns have not been audited.  Benchmarks:  AC Vista: Russell Mid Cap Growth; Small Cap Growth: Russell 2000 Growth Index; </a:t>
            </a:r>
            <a:r>
              <a:rPr lang="en-US" sz="1100" i="1" dirty="0" err="1">
                <a:latin typeface="Myriad Pro" pitchFamily="34" charset="0"/>
              </a:rPr>
              <a:t>SMid</a:t>
            </a:r>
            <a:r>
              <a:rPr lang="en-US" sz="1100" i="1" dirty="0">
                <a:latin typeface="Myriad Pro" pitchFamily="34" charset="0"/>
              </a:rPr>
              <a:t> Growth: Russell 2500 Growth Index.</a:t>
            </a:r>
          </a:p>
        </p:txBody>
      </p:sp>
      <p:sp>
        <p:nvSpPr>
          <p:cNvPr id="2" name="Title 1"/>
          <p:cNvSpPr>
            <a:spLocks noGrp="1"/>
          </p:cNvSpPr>
          <p:nvPr>
            <p:ph type="title"/>
          </p:nvPr>
        </p:nvSpPr>
        <p:spPr>
          <a:xfrm>
            <a:off x="502920" y="548640"/>
            <a:ext cx="9052560" cy="594360"/>
          </a:xfrm>
          <a:noFill/>
          <a:ln w="12700">
            <a:noFill/>
          </a:ln>
        </p:spPr>
        <p:txBody>
          <a:bodyPr anchor="b">
            <a:noAutofit/>
          </a:bodyPr>
          <a:lstStyle/>
          <a:p>
            <a:pPr marL="182880" algn="l"/>
            <a:r>
              <a:rPr lang="en-US" sz="2400" b="1" cap="small" dirty="0">
                <a:solidFill>
                  <a:srgbClr val="000080"/>
                </a:solidFill>
                <a:latin typeface="Palatino Linotype" pitchFamily="18" charset="0"/>
                <a:cs typeface="Kokila" pitchFamily="34" charset="0"/>
              </a:rPr>
              <a:t>Superior Performance Since 1999</a:t>
            </a:r>
          </a:p>
        </p:txBody>
      </p:sp>
      <p:sp>
        <p:nvSpPr>
          <p:cNvPr id="5" name="Title 1"/>
          <p:cNvSpPr txBox="1">
            <a:spLocks/>
          </p:cNvSpPr>
          <p:nvPr/>
        </p:nvSpPr>
        <p:spPr>
          <a:xfrm>
            <a:off x="502920" y="1143001"/>
            <a:ext cx="9052560" cy="45720"/>
          </a:xfrm>
          <a:prstGeom prst="rect">
            <a:avLst/>
          </a:prstGeom>
          <a:solidFill>
            <a:srgbClr val="DAA520"/>
          </a:solidFill>
          <a:ln w="12700">
            <a:solidFill>
              <a:srgbClr val="DAA520"/>
            </a:solidFill>
          </a:ln>
        </p:spPr>
        <p:txBody>
          <a:bodyPr vert="horz" lIns="101870" tIns="50935" rIns="101870" bIns="50935" rtlCol="0" anchor="b">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09352" algn="l"/>
            <a:endParaRPr lang="en-US" sz="2700" dirty="0">
              <a:solidFill>
                <a:prstClr val="white"/>
              </a:solidFill>
              <a:latin typeface="Palatino Linotype" pitchFamily="18" charset="0"/>
              <a:cs typeface="Kokila" pitchFamily="34" charset="0"/>
            </a:endParaRPr>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21</a:t>
            </a:fld>
            <a:endParaRPr lang="en-US" dirty="0">
              <a:solidFill>
                <a:prstClr val="black">
                  <a:tint val="75000"/>
                </a:prstClr>
              </a:solidFill>
              <a:latin typeface="Myriad Pro" pitchFamily="34" charset="0"/>
            </a:endParaRPr>
          </a:p>
        </p:txBody>
      </p:sp>
      <p:sp>
        <p:nvSpPr>
          <p:cNvPr id="8" name="Slide Number Placeholder 2">
            <a:extLst>
              <a:ext uri="{FF2B5EF4-FFF2-40B4-BE49-F238E27FC236}">
                <a16:creationId xmlns:a16="http://schemas.microsoft.com/office/drawing/2014/main" id="{1502AFDD-9D6D-4BCC-A327-4894F8D75CE6}"/>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10" name="Picture 9">
            <a:extLst>
              <a:ext uri="{FF2B5EF4-FFF2-40B4-BE49-F238E27FC236}">
                <a16:creationId xmlns:a16="http://schemas.microsoft.com/office/drawing/2014/main" id="{A84736EA-6AB5-489E-BA32-1107592B30EB}"/>
              </a:ext>
            </a:extLst>
          </p:cNvPr>
          <p:cNvPicPr>
            <a:picLocks noChangeAspect="1"/>
          </p:cNvPicPr>
          <p:nvPr/>
        </p:nvPicPr>
        <p:blipFill rotWithShape="1">
          <a:blip r:embed="rId2"/>
          <a:srcRect l="30442" r="24550" b="28289"/>
          <a:stretch/>
        </p:blipFill>
        <p:spPr>
          <a:xfrm>
            <a:off x="8964031" y="473715"/>
            <a:ext cx="634087" cy="601361"/>
          </a:xfrm>
          <a:prstGeom prst="rect">
            <a:avLst/>
          </a:prstGeom>
        </p:spPr>
      </p:pic>
      <p:graphicFrame>
        <p:nvGraphicFramePr>
          <p:cNvPr id="13" name="Table 12">
            <a:extLst>
              <a:ext uri="{FF2B5EF4-FFF2-40B4-BE49-F238E27FC236}">
                <a16:creationId xmlns:a16="http://schemas.microsoft.com/office/drawing/2014/main" id="{064D6264-7C7E-4C4D-94ED-F15B17CDDBC4}"/>
              </a:ext>
            </a:extLst>
          </p:cNvPr>
          <p:cNvGraphicFramePr>
            <a:graphicFrameLocks noGrp="1"/>
          </p:cNvGraphicFramePr>
          <p:nvPr>
            <p:extLst>
              <p:ext uri="{D42A27DB-BD31-4B8C-83A1-F6EECF244321}">
                <p14:modId xmlns:p14="http://schemas.microsoft.com/office/powerpoint/2010/main" val="3105517999"/>
              </p:ext>
            </p:extLst>
          </p:nvPr>
        </p:nvGraphicFramePr>
        <p:xfrm>
          <a:off x="1181101" y="2249170"/>
          <a:ext cx="7696198" cy="3274060"/>
        </p:xfrm>
        <a:graphic>
          <a:graphicData uri="http://schemas.openxmlformats.org/drawingml/2006/table">
            <a:tbl>
              <a:tblPr firstRow="1">
                <a:tableStyleId>{5C22544A-7EE6-4342-B048-85BDC9FD1C3A}</a:tableStyleId>
              </a:tblPr>
              <a:tblGrid>
                <a:gridCol w="1828800">
                  <a:extLst>
                    <a:ext uri="{9D8B030D-6E8A-4147-A177-3AD203B41FA5}">
                      <a16:colId xmlns:a16="http://schemas.microsoft.com/office/drawing/2014/main" val="1171639113"/>
                    </a:ext>
                  </a:extLst>
                </a:gridCol>
                <a:gridCol w="1395547">
                  <a:extLst>
                    <a:ext uri="{9D8B030D-6E8A-4147-A177-3AD203B41FA5}">
                      <a16:colId xmlns:a16="http://schemas.microsoft.com/office/drawing/2014/main" val="4019191384"/>
                    </a:ext>
                  </a:extLst>
                </a:gridCol>
                <a:gridCol w="1490617">
                  <a:extLst>
                    <a:ext uri="{9D8B030D-6E8A-4147-A177-3AD203B41FA5}">
                      <a16:colId xmlns:a16="http://schemas.microsoft.com/office/drawing/2014/main" val="2669955527"/>
                    </a:ext>
                  </a:extLst>
                </a:gridCol>
                <a:gridCol w="1490617">
                  <a:extLst>
                    <a:ext uri="{9D8B030D-6E8A-4147-A177-3AD203B41FA5}">
                      <a16:colId xmlns:a16="http://schemas.microsoft.com/office/drawing/2014/main" val="3527602267"/>
                    </a:ext>
                  </a:extLst>
                </a:gridCol>
                <a:gridCol w="1490617">
                  <a:extLst>
                    <a:ext uri="{9D8B030D-6E8A-4147-A177-3AD203B41FA5}">
                      <a16:colId xmlns:a16="http://schemas.microsoft.com/office/drawing/2014/main" val="3401686267"/>
                    </a:ext>
                  </a:extLst>
                </a:gridCol>
              </a:tblGrid>
              <a:tr h="517652">
                <a:tc>
                  <a:txBody>
                    <a:bodyPr/>
                    <a:lstStyle/>
                    <a:p>
                      <a:endParaRPr lang="en-US" dirty="0"/>
                    </a:p>
                  </a:txBody>
                  <a:tcPr/>
                </a:tc>
                <a:tc>
                  <a:txBody>
                    <a:bodyPr/>
                    <a:lstStyle/>
                    <a:p>
                      <a:pPr algn="ctr"/>
                      <a:endParaRPr lang="en-US" sz="1400" dirty="0"/>
                    </a:p>
                    <a:p>
                      <a:pPr algn="ctr"/>
                      <a:r>
                        <a:rPr lang="en-US" sz="1400" dirty="0"/>
                        <a:t>Vista</a:t>
                      </a:r>
                    </a:p>
                    <a:p>
                      <a:pPr algn="ctr"/>
                      <a:r>
                        <a:rPr lang="en-US" sz="1100" dirty="0"/>
                        <a:t>(1999 - 2009)</a:t>
                      </a:r>
                    </a:p>
                  </a:txBody>
                  <a:tcPr/>
                </a:tc>
                <a:tc>
                  <a:txBody>
                    <a:bodyPr/>
                    <a:lstStyle/>
                    <a:p>
                      <a:pPr algn="ctr"/>
                      <a:r>
                        <a:rPr lang="en-US" sz="1400" dirty="0"/>
                        <a:t>Small Cap Growth</a:t>
                      </a:r>
                    </a:p>
                    <a:p>
                      <a:pPr algn="ctr"/>
                      <a:r>
                        <a:rPr lang="en-US" sz="1100" dirty="0"/>
                        <a:t>(1/11 - 4/14)</a:t>
                      </a:r>
                    </a:p>
                  </a:txBody>
                  <a:tcPr/>
                </a:tc>
                <a:tc>
                  <a:txBody>
                    <a:bodyPr/>
                    <a:lstStyle/>
                    <a:p>
                      <a:pPr algn="ctr"/>
                      <a:r>
                        <a:rPr lang="en-US" sz="1400" dirty="0" err="1"/>
                        <a:t>SMid</a:t>
                      </a:r>
                      <a:r>
                        <a:rPr lang="en-US" sz="1400" dirty="0"/>
                        <a:t> </a:t>
                      </a:r>
                    </a:p>
                    <a:p>
                      <a:pPr algn="ctr"/>
                      <a:r>
                        <a:rPr lang="en-US" sz="1400" dirty="0"/>
                        <a:t>Growth</a:t>
                      </a:r>
                    </a:p>
                    <a:p>
                      <a:pPr algn="ctr"/>
                      <a:r>
                        <a:rPr lang="en-US" sz="1100" dirty="0"/>
                        <a:t>(10/11 - 4/14)</a:t>
                      </a:r>
                    </a:p>
                  </a:txBody>
                  <a:tcPr/>
                </a:tc>
                <a:tc>
                  <a:txBody>
                    <a:bodyPr/>
                    <a:lstStyle/>
                    <a:p>
                      <a:pPr algn="ctr"/>
                      <a:r>
                        <a:rPr lang="en-US" sz="1400" dirty="0"/>
                        <a:t>Small Cap Growth</a:t>
                      </a:r>
                    </a:p>
                    <a:p>
                      <a:pPr algn="ctr"/>
                      <a:r>
                        <a:rPr lang="en-US" sz="1100" dirty="0"/>
                        <a:t>(1/16 - 1/19)</a:t>
                      </a:r>
                    </a:p>
                  </a:txBody>
                  <a:tcPr/>
                </a:tc>
                <a:extLst>
                  <a:ext uri="{0D108BD9-81ED-4DB2-BD59-A6C34878D82A}">
                    <a16:rowId xmlns:a16="http://schemas.microsoft.com/office/drawing/2014/main" val="1174752876"/>
                  </a:ext>
                </a:extLst>
              </a:tr>
              <a:tr h="517652">
                <a:tc>
                  <a:txBody>
                    <a:bodyPr/>
                    <a:lstStyle/>
                    <a:p>
                      <a:r>
                        <a:rPr lang="en-US" sz="1400" dirty="0"/>
                        <a:t>Excess Return</a:t>
                      </a:r>
                    </a:p>
                    <a:p>
                      <a:r>
                        <a:rPr lang="en-US" sz="1200" i="1" dirty="0"/>
                        <a:t>    Annualized Returns</a:t>
                      </a:r>
                    </a:p>
                  </a:txBody>
                  <a:tcPr/>
                </a:tc>
                <a:tc>
                  <a:txBody>
                    <a:bodyPr/>
                    <a:lstStyle/>
                    <a:p>
                      <a:pPr algn="ctr"/>
                      <a:r>
                        <a:rPr lang="en-US" sz="1400" dirty="0"/>
                        <a:t>5.06%</a:t>
                      </a:r>
                    </a:p>
                    <a:p>
                      <a:pPr marL="0" marR="0" lvl="0" indent="0" algn="ctr" defTabSz="1018824" rtl="0" eaLnBrk="1" fontAlgn="auto" latinLnBrk="0" hangingPunct="1">
                        <a:lnSpc>
                          <a:spcPct val="100000"/>
                        </a:lnSpc>
                        <a:spcBef>
                          <a:spcPts val="0"/>
                        </a:spcBef>
                        <a:spcAft>
                          <a:spcPts val="0"/>
                        </a:spcAft>
                        <a:buClrTx/>
                        <a:buSzTx/>
                        <a:buFontTx/>
                        <a:buNone/>
                        <a:tabLst/>
                        <a:defRPr/>
                      </a:pPr>
                      <a:r>
                        <a:rPr lang="en-US" sz="1100" i="1" dirty="0">
                          <a:solidFill>
                            <a:schemeClr val="tx1"/>
                          </a:solidFill>
                          <a:latin typeface="+mn-lt"/>
                        </a:rPr>
                        <a:t>8.41% v. 3.35%</a:t>
                      </a:r>
                      <a:endParaRPr lang="en-US" sz="1400" dirty="0">
                        <a:latin typeface="+mn-lt"/>
                      </a:endParaRPr>
                    </a:p>
                  </a:txBody>
                  <a:tcPr/>
                </a:tc>
                <a:tc>
                  <a:txBody>
                    <a:bodyPr/>
                    <a:lstStyle/>
                    <a:p>
                      <a:pPr algn="ctr"/>
                      <a:r>
                        <a:rPr lang="en-US" sz="1400" dirty="0"/>
                        <a:t>0.88%</a:t>
                      </a:r>
                    </a:p>
                    <a:p>
                      <a:pPr algn="ctr"/>
                      <a:r>
                        <a:rPr lang="en-US" sz="1100" i="1" dirty="0"/>
                        <a:t>14.25% v. 13.37%</a:t>
                      </a:r>
                    </a:p>
                  </a:txBody>
                  <a:tcPr/>
                </a:tc>
                <a:tc>
                  <a:txBody>
                    <a:bodyPr/>
                    <a:lstStyle/>
                    <a:p>
                      <a:pPr algn="ctr"/>
                      <a:r>
                        <a:rPr lang="en-US" sz="1400" dirty="0"/>
                        <a:t>3.70%</a:t>
                      </a:r>
                    </a:p>
                    <a:p>
                      <a:pPr algn="ctr"/>
                      <a:r>
                        <a:rPr lang="en-US" sz="1100" i="1" dirty="0"/>
                        <a:t>21.24% v. 17.55%</a:t>
                      </a:r>
                    </a:p>
                  </a:txBody>
                  <a:tcPr/>
                </a:tc>
                <a:tc>
                  <a:txBody>
                    <a:bodyPr/>
                    <a:lstStyle/>
                    <a:p>
                      <a:pPr algn="ctr"/>
                      <a:r>
                        <a:rPr lang="en-US" sz="1400" dirty="0"/>
                        <a:t>0.21%</a:t>
                      </a:r>
                    </a:p>
                    <a:p>
                      <a:pPr algn="ctr"/>
                      <a:r>
                        <a:rPr lang="en-US" sz="1100" i="1" dirty="0"/>
                        <a:t>11.12% v. 10.90%</a:t>
                      </a:r>
                    </a:p>
                  </a:txBody>
                  <a:tcPr/>
                </a:tc>
                <a:extLst>
                  <a:ext uri="{0D108BD9-81ED-4DB2-BD59-A6C34878D82A}">
                    <a16:rowId xmlns:a16="http://schemas.microsoft.com/office/drawing/2014/main" val="2188955614"/>
                  </a:ext>
                </a:extLst>
              </a:tr>
              <a:tr h="517652">
                <a:tc>
                  <a:txBody>
                    <a:bodyPr/>
                    <a:lstStyle/>
                    <a:p>
                      <a:r>
                        <a:rPr lang="en-US" sz="1400" b="1" dirty="0"/>
                        <a:t>Alpha</a:t>
                      </a:r>
                    </a:p>
                  </a:txBody>
                  <a:tcPr anchor="ctr">
                    <a:solidFill>
                      <a:schemeClr val="tx2">
                        <a:lumMod val="20000"/>
                        <a:lumOff val="80000"/>
                      </a:schemeClr>
                    </a:solidFill>
                  </a:tcPr>
                </a:tc>
                <a:tc>
                  <a:txBody>
                    <a:bodyPr/>
                    <a:lstStyle/>
                    <a:p>
                      <a:pPr algn="ctr"/>
                      <a:r>
                        <a:rPr lang="en-US" sz="1400" b="1" dirty="0"/>
                        <a:t>5.68%</a:t>
                      </a:r>
                    </a:p>
                  </a:txBody>
                  <a:tcPr anchor="ctr">
                    <a:solidFill>
                      <a:schemeClr val="tx2">
                        <a:lumMod val="20000"/>
                        <a:lumOff val="80000"/>
                      </a:schemeClr>
                    </a:solidFill>
                  </a:tcPr>
                </a:tc>
                <a:tc>
                  <a:txBody>
                    <a:bodyPr/>
                    <a:lstStyle/>
                    <a:p>
                      <a:pPr algn="ctr"/>
                      <a:r>
                        <a:rPr lang="en-US" sz="1400" b="1" dirty="0"/>
                        <a:t>3.39%</a:t>
                      </a:r>
                    </a:p>
                  </a:txBody>
                  <a:tcPr anchor="ctr">
                    <a:solidFill>
                      <a:schemeClr val="tx2">
                        <a:lumMod val="20000"/>
                        <a:lumOff val="80000"/>
                      </a:schemeClr>
                    </a:solidFill>
                  </a:tcPr>
                </a:tc>
                <a:tc>
                  <a:txBody>
                    <a:bodyPr/>
                    <a:lstStyle/>
                    <a:p>
                      <a:pPr algn="ctr"/>
                      <a:r>
                        <a:rPr lang="en-US" sz="1400" b="1" dirty="0"/>
                        <a:t>5.77%</a:t>
                      </a:r>
                    </a:p>
                  </a:txBody>
                  <a:tcPr anchor="ctr">
                    <a:solidFill>
                      <a:schemeClr val="tx2">
                        <a:lumMod val="20000"/>
                        <a:lumOff val="80000"/>
                      </a:schemeClr>
                    </a:solidFill>
                  </a:tcPr>
                </a:tc>
                <a:tc>
                  <a:txBody>
                    <a:bodyPr/>
                    <a:lstStyle/>
                    <a:p>
                      <a:pPr algn="ctr"/>
                      <a:r>
                        <a:rPr lang="en-US" sz="1400" b="1" dirty="0"/>
                        <a:t>5.63%</a:t>
                      </a:r>
                    </a:p>
                  </a:txBody>
                  <a:tcPr anchor="ctr">
                    <a:solidFill>
                      <a:schemeClr val="tx2">
                        <a:lumMod val="20000"/>
                        <a:lumOff val="80000"/>
                      </a:schemeClr>
                    </a:solidFill>
                  </a:tcPr>
                </a:tc>
                <a:extLst>
                  <a:ext uri="{0D108BD9-81ED-4DB2-BD59-A6C34878D82A}">
                    <a16:rowId xmlns:a16="http://schemas.microsoft.com/office/drawing/2014/main" val="1581664766"/>
                  </a:ext>
                </a:extLst>
              </a:tr>
              <a:tr h="517652">
                <a:tc>
                  <a:txBody>
                    <a:bodyPr/>
                    <a:lstStyle/>
                    <a:p>
                      <a:r>
                        <a:rPr lang="en-US" sz="1400" b="1" dirty="0"/>
                        <a:t>Beta</a:t>
                      </a:r>
                    </a:p>
                  </a:txBody>
                  <a:tcPr anchor="ctr">
                    <a:solidFill>
                      <a:schemeClr val="tx2">
                        <a:lumMod val="20000"/>
                        <a:lumOff val="80000"/>
                      </a:schemeClr>
                    </a:solidFill>
                  </a:tcPr>
                </a:tc>
                <a:tc>
                  <a:txBody>
                    <a:bodyPr/>
                    <a:lstStyle/>
                    <a:p>
                      <a:pPr algn="ctr"/>
                      <a:r>
                        <a:rPr lang="en-US" sz="1400" b="1" dirty="0"/>
                        <a:t>0.88</a:t>
                      </a:r>
                    </a:p>
                  </a:txBody>
                  <a:tcPr anchor="ctr">
                    <a:solidFill>
                      <a:schemeClr val="tx2">
                        <a:lumMod val="20000"/>
                        <a:lumOff val="80000"/>
                      </a:schemeClr>
                    </a:solidFill>
                  </a:tcPr>
                </a:tc>
                <a:tc>
                  <a:txBody>
                    <a:bodyPr/>
                    <a:lstStyle/>
                    <a:p>
                      <a:pPr algn="ctr"/>
                      <a:r>
                        <a:rPr lang="en-US" sz="1400" b="1" dirty="0"/>
                        <a:t>0.84</a:t>
                      </a:r>
                    </a:p>
                  </a:txBody>
                  <a:tcPr anchor="ctr">
                    <a:solidFill>
                      <a:schemeClr val="tx2">
                        <a:lumMod val="20000"/>
                        <a:lumOff val="80000"/>
                      </a:schemeClr>
                    </a:solidFill>
                  </a:tcPr>
                </a:tc>
                <a:tc>
                  <a:txBody>
                    <a:bodyPr/>
                    <a:lstStyle/>
                    <a:p>
                      <a:pPr algn="ctr"/>
                      <a:r>
                        <a:rPr lang="en-US" sz="1400" b="1" dirty="0"/>
                        <a:t>0.85</a:t>
                      </a:r>
                    </a:p>
                  </a:txBody>
                  <a:tcPr anchor="ctr">
                    <a:solidFill>
                      <a:schemeClr val="tx2">
                        <a:lumMod val="20000"/>
                        <a:lumOff val="80000"/>
                      </a:schemeClr>
                    </a:solidFill>
                  </a:tcPr>
                </a:tc>
                <a:tc>
                  <a:txBody>
                    <a:bodyPr/>
                    <a:lstStyle/>
                    <a:p>
                      <a:pPr algn="ctr"/>
                      <a:r>
                        <a:rPr lang="en-US" sz="1400" b="1" dirty="0"/>
                        <a:t>0.47</a:t>
                      </a:r>
                    </a:p>
                  </a:txBody>
                  <a:tcPr anchor="ctr">
                    <a:solidFill>
                      <a:schemeClr val="tx2">
                        <a:lumMod val="20000"/>
                        <a:lumOff val="80000"/>
                      </a:schemeClr>
                    </a:solidFill>
                  </a:tcPr>
                </a:tc>
                <a:extLst>
                  <a:ext uri="{0D108BD9-81ED-4DB2-BD59-A6C34878D82A}">
                    <a16:rowId xmlns:a16="http://schemas.microsoft.com/office/drawing/2014/main" val="1520907675"/>
                  </a:ext>
                </a:extLst>
              </a:tr>
              <a:tr h="517652">
                <a:tc>
                  <a:txBody>
                    <a:bodyPr/>
                    <a:lstStyle/>
                    <a:p>
                      <a:r>
                        <a:rPr lang="en-US" sz="1400" dirty="0"/>
                        <a:t>Volatility</a:t>
                      </a:r>
                    </a:p>
                  </a:txBody>
                  <a:tcPr anchor="ctr"/>
                </a:tc>
                <a:tc>
                  <a:txBody>
                    <a:bodyPr/>
                    <a:lstStyle/>
                    <a:p>
                      <a:pPr algn="ctr"/>
                      <a:r>
                        <a:rPr lang="en-US" sz="1400" dirty="0"/>
                        <a:t>25.4% </a:t>
                      </a:r>
                      <a:r>
                        <a:rPr lang="en-US" sz="1100" dirty="0"/>
                        <a:t>v.</a:t>
                      </a:r>
                      <a:r>
                        <a:rPr lang="en-US" sz="1400" dirty="0"/>
                        <a:t> 24.3%</a:t>
                      </a:r>
                    </a:p>
                  </a:txBody>
                  <a:tcPr anchor="ctr"/>
                </a:tc>
                <a:tc>
                  <a:txBody>
                    <a:bodyPr/>
                    <a:lstStyle/>
                    <a:p>
                      <a:pPr algn="ctr"/>
                      <a:r>
                        <a:rPr lang="en-US" sz="1400" dirty="0"/>
                        <a:t>18.7% </a:t>
                      </a:r>
                      <a:r>
                        <a:rPr lang="en-US" sz="1100" dirty="0"/>
                        <a:t>v.</a:t>
                      </a:r>
                      <a:r>
                        <a:rPr lang="en-US" sz="1400" dirty="0"/>
                        <a:t> 17.1%</a:t>
                      </a:r>
                    </a:p>
                  </a:txBody>
                  <a:tcPr anchor="ctr"/>
                </a:tc>
                <a:tc>
                  <a:txBody>
                    <a:bodyPr/>
                    <a:lstStyle/>
                    <a:p>
                      <a:pPr algn="ctr"/>
                      <a:r>
                        <a:rPr lang="en-US" sz="1400" dirty="0"/>
                        <a:t>11.1% </a:t>
                      </a:r>
                      <a:r>
                        <a:rPr lang="en-US" sz="1100" dirty="0"/>
                        <a:t>v.</a:t>
                      </a:r>
                      <a:r>
                        <a:rPr lang="en-US" sz="1400" dirty="0"/>
                        <a:t> 10.6%</a:t>
                      </a:r>
                    </a:p>
                  </a:txBody>
                  <a:tcPr anchor="ctr"/>
                </a:tc>
                <a:tc>
                  <a:txBody>
                    <a:bodyPr/>
                    <a:lstStyle/>
                    <a:p>
                      <a:pPr algn="ctr"/>
                      <a:r>
                        <a:rPr lang="en-US" sz="1400" dirty="0"/>
                        <a:t>11.8% </a:t>
                      </a:r>
                      <a:r>
                        <a:rPr lang="en-US" sz="1100" dirty="0"/>
                        <a:t>v.</a:t>
                      </a:r>
                      <a:r>
                        <a:rPr lang="en-US" sz="1400" dirty="0"/>
                        <a:t> 17.3%</a:t>
                      </a:r>
                    </a:p>
                  </a:txBody>
                  <a:tcPr anchor="ctr"/>
                </a:tc>
                <a:extLst>
                  <a:ext uri="{0D108BD9-81ED-4DB2-BD59-A6C34878D82A}">
                    <a16:rowId xmlns:a16="http://schemas.microsoft.com/office/drawing/2014/main" val="2713327062"/>
                  </a:ext>
                </a:extLst>
              </a:tr>
              <a:tr h="517652">
                <a:tc>
                  <a:txBody>
                    <a:bodyPr/>
                    <a:lstStyle/>
                    <a:p>
                      <a:r>
                        <a:rPr lang="en-US" sz="1400" b="1" dirty="0"/>
                        <a:t>R</a:t>
                      </a:r>
                      <a:r>
                        <a:rPr lang="en-US" sz="1400" b="1" baseline="30000" dirty="0"/>
                        <a:t>2</a:t>
                      </a:r>
                      <a:r>
                        <a:rPr lang="en-US" sz="1400" dirty="0"/>
                        <a:t> to Russell 3000</a:t>
                      </a:r>
                    </a:p>
                  </a:txBody>
                  <a:tcPr anchor="ctr"/>
                </a:tc>
                <a:tc>
                  <a:txBody>
                    <a:bodyPr/>
                    <a:lstStyle/>
                    <a:p>
                      <a:pPr algn="ctr"/>
                      <a:r>
                        <a:rPr lang="en-US" sz="1400" dirty="0"/>
                        <a:t>0.45</a:t>
                      </a:r>
                    </a:p>
                  </a:txBody>
                  <a:tcPr anchor="ctr"/>
                </a:tc>
                <a:tc>
                  <a:txBody>
                    <a:bodyPr/>
                    <a:lstStyle/>
                    <a:p>
                      <a:pPr algn="ctr"/>
                      <a:r>
                        <a:rPr lang="en-US" sz="1400" dirty="0"/>
                        <a:t>0.55 </a:t>
                      </a:r>
                      <a:r>
                        <a:rPr lang="en-US" sz="1100" dirty="0"/>
                        <a:t>v. </a:t>
                      </a:r>
                      <a:r>
                        <a:rPr lang="en-US" sz="1400" dirty="0"/>
                        <a:t>0.87</a:t>
                      </a:r>
                    </a:p>
                  </a:txBody>
                  <a:tcPr anchor="ctr"/>
                </a:tc>
                <a:tc>
                  <a:txBody>
                    <a:bodyPr/>
                    <a:lstStyle/>
                    <a:p>
                      <a:pPr algn="ctr"/>
                      <a:r>
                        <a:rPr lang="en-US" sz="1400" dirty="0"/>
                        <a:t>0.56 </a:t>
                      </a:r>
                      <a:r>
                        <a:rPr lang="en-US" sz="1100" dirty="0"/>
                        <a:t>v.</a:t>
                      </a:r>
                      <a:r>
                        <a:rPr lang="en-US" sz="1400" dirty="0"/>
                        <a:t> 0.85</a:t>
                      </a:r>
                    </a:p>
                  </a:txBody>
                  <a:tcPr anchor="ctr"/>
                </a:tc>
                <a:tc>
                  <a:txBody>
                    <a:bodyPr/>
                    <a:lstStyle/>
                    <a:p>
                      <a:pPr algn="ctr"/>
                      <a:r>
                        <a:rPr lang="en-US" sz="1400" dirty="0"/>
                        <a:t>0.48 </a:t>
                      </a:r>
                      <a:r>
                        <a:rPr lang="en-US" sz="1100" dirty="0"/>
                        <a:t>v.</a:t>
                      </a:r>
                      <a:r>
                        <a:rPr lang="en-US" sz="1400" dirty="0"/>
                        <a:t> 0.82</a:t>
                      </a:r>
                    </a:p>
                  </a:txBody>
                  <a:tcPr anchor="ctr"/>
                </a:tc>
                <a:extLst>
                  <a:ext uri="{0D108BD9-81ED-4DB2-BD59-A6C34878D82A}">
                    <a16:rowId xmlns:a16="http://schemas.microsoft.com/office/drawing/2014/main" val="310830538"/>
                  </a:ext>
                </a:extLst>
              </a:tr>
            </a:tbl>
          </a:graphicData>
        </a:graphic>
      </p:graphicFrame>
      <p:sp>
        <p:nvSpPr>
          <p:cNvPr id="3" name="Rectangle: Rounded Corners 2">
            <a:extLst>
              <a:ext uri="{FF2B5EF4-FFF2-40B4-BE49-F238E27FC236}">
                <a16:creationId xmlns:a16="http://schemas.microsoft.com/office/drawing/2014/main" id="{9E5DE27E-DBFD-40D9-BD5D-788CED697062}"/>
              </a:ext>
            </a:extLst>
          </p:cNvPr>
          <p:cNvSpPr/>
          <p:nvPr/>
        </p:nvSpPr>
        <p:spPr>
          <a:xfrm>
            <a:off x="7429499" y="2209800"/>
            <a:ext cx="1447800" cy="3352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7732A63-AA3B-475A-8AEA-59FEA738F8F4}"/>
              </a:ext>
            </a:extLst>
          </p:cNvPr>
          <p:cNvSpPr txBox="1"/>
          <p:nvPr/>
        </p:nvSpPr>
        <p:spPr>
          <a:xfrm>
            <a:off x="2209800" y="6629399"/>
            <a:ext cx="4876800" cy="714250"/>
          </a:xfrm>
          <a:prstGeom prst="rect">
            <a:avLst/>
          </a:prstGeom>
          <a:noFill/>
          <a:ln w="19050">
            <a:solidFill>
              <a:srgbClr val="FF0000"/>
            </a:solidFill>
          </a:ln>
        </p:spPr>
        <p:txBody>
          <a:bodyPr vert="horz" wrap="square" lIns="101858" tIns="50929" rIns="101858" bIns="50929" rtlCol="0" anchor="ctr" anchorCtr="0">
            <a:noAutofit/>
          </a:bodyPr>
          <a:lstStyle/>
          <a:p>
            <a:pPr algn="l"/>
            <a:r>
              <a:rPr lang="en-US" sz="1400" dirty="0">
                <a:solidFill>
                  <a:srgbClr val="FF0000"/>
                </a:solidFill>
              </a:rPr>
              <a:t>The table must have footnotes below and we’d like to somehow highlight the final column as well as the 2</a:t>
            </a:r>
            <a:r>
              <a:rPr lang="en-US" sz="1400" baseline="30000" dirty="0">
                <a:solidFill>
                  <a:srgbClr val="FF0000"/>
                </a:solidFill>
              </a:rPr>
              <a:t>nd</a:t>
            </a:r>
            <a:r>
              <a:rPr lang="en-US" sz="1400" dirty="0">
                <a:solidFill>
                  <a:srgbClr val="FF0000"/>
                </a:solidFill>
              </a:rPr>
              <a:t>/3</a:t>
            </a:r>
            <a:r>
              <a:rPr lang="en-US" sz="1400" baseline="30000" dirty="0">
                <a:solidFill>
                  <a:srgbClr val="FF0000"/>
                </a:solidFill>
              </a:rPr>
              <a:t>rd</a:t>
            </a:r>
            <a:r>
              <a:rPr lang="en-US" sz="1400" dirty="0">
                <a:solidFill>
                  <a:srgbClr val="FF0000"/>
                </a:solidFill>
              </a:rPr>
              <a:t> rows.</a:t>
            </a:r>
          </a:p>
        </p:txBody>
      </p:sp>
    </p:spTree>
    <p:extLst>
      <p:ext uri="{BB962C8B-B14F-4D97-AF65-F5344CB8AC3E}">
        <p14:creationId xmlns:p14="http://schemas.microsoft.com/office/powerpoint/2010/main" val="632730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905256" y="685800"/>
            <a:ext cx="8348472" cy="6477000"/>
          </a:xfrm>
          <a:prstGeom prst="rect">
            <a:avLst/>
          </a:prstGeom>
        </p:spPr>
        <p:txBody>
          <a:bodyPr vert="horz" lIns="101858" tIns="50929" rIns="101858" bIns="50929" rtlCol="0">
            <a:normAutofit fontScale="92500" lnSpcReduction="10000"/>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a:spcBef>
                <a:spcPts val="600"/>
              </a:spcBef>
              <a:spcAft>
                <a:spcPts val="1200"/>
              </a:spcAft>
              <a:buClr>
                <a:srgbClr val="000055"/>
              </a:buClr>
              <a:buSzPct val="80000"/>
              <a:buNone/>
            </a:pPr>
            <a:r>
              <a:rPr lang="en-US" sz="1500" i="1" u="sng" dirty="0">
                <a:solidFill>
                  <a:srgbClr val="000055"/>
                </a:solidFill>
                <a:latin typeface="Myriad Pro" panose="020B0503030403020204" pitchFamily="34" charset="0"/>
              </a:rPr>
              <a:t>Our Mission</a:t>
            </a:r>
          </a:p>
          <a:p>
            <a:pPr marL="0" indent="0" algn="ctr">
              <a:spcBef>
                <a:spcPts val="0"/>
              </a:spcBef>
              <a:spcAft>
                <a:spcPts val="600"/>
              </a:spcAft>
              <a:buClr>
                <a:srgbClr val="000055"/>
              </a:buClr>
              <a:buSzPct val="80000"/>
              <a:buNone/>
            </a:pPr>
            <a:r>
              <a:rPr lang="en-US" sz="1500" i="1" dirty="0">
                <a:solidFill>
                  <a:srgbClr val="000055"/>
                </a:solidFill>
                <a:latin typeface="Myriad Pro" panose="020B0503030403020204" pitchFamily="34" charset="0"/>
              </a:rPr>
              <a:t>Deliver high-alpha investment returns at low correlation over 3 and 5-year periods</a:t>
            </a:r>
          </a:p>
          <a:p>
            <a:pPr marL="0" indent="0" algn="ctr">
              <a:spcBef>
                <a:spcPts val="0"/>
              </a:spcBef>
              <a:spcAft>
                <a:spcPts val="600"/>
              </a:spcAft>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spcAft>
                <a:spcPts val="600"/>
              </a:spcAft>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spcAft>
                <a:spcPts val="600"/>
              </a:spcAft>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b="1" dirty="0">
              <a:solidFill>
                <a:srgbClr val="000080"/>
              </a:solidFill>
              <a:latin typeface="Myriad Pro" panose="020B0503030403020204" pitchFamily="34" charset="0"/>
            </a:endParaRPr>
          </a:p>
          <a:p>
            <a:pPr marL="0" indent="0" algn="ctr">
              <a:spcBef>
                <a:spcPts val="0"/>
              </a:spcBef>
              <a:spcAft>
                <a:spcPts val="600"/>
              </a:spcAft>
              <a:buClr>
                <a:srgbClr val="000055"/>
              </a:buClr>
              <a:buSzPct val="80000"/>
              <a:buNone/>
            </a:pPr>
            <a:r>
              <a:rPr lang="en-US" sz="1400" i="1" dirty="0">
                <a:solidFill>
                  <a:srgbClr val="000055"/>
                </a:solidFill>
                <a:latin typeface="Myriad Pro" panose="020B0503030403020204" pitchFamily="34" charset="0"/>
              </a:rPr>
              <a:t>918 . 493 . 4190                </a:t>
            </a:r>
          </a:p>
          <a:p>
            <a:pPr marL="0" indent="0" algn="ctr">
              <a:spcBef>
                <a:spcPts val="0"/>
              </a:spcBef>
              <a:buClr>
                <a:srgbClr val="000055"/>
              </a:buClr>
              <a:buSzPct val="80000"/>
              <a:buNone/>
            </a:pPr>
            <a:r>
              <a:rPr lang="en-US" sz="1400" i="1" dirty="0">
                <a:solidFill>
                  <a:srgbClr val="000055"/>
                </a:solidFill>
                <a:latin typeface="Myriad Pro" panose="020B0503030403020204" pitchFamily="34" charset="0"/>
              </a:rPr>
              <a:t>drawbridge.capital</a:t>
            </a:r>
          </a:p>
          <a:p>
            <a:pPr marL="0" indent="0" algn="ctr">
              <a:spcBef>
                <a:spcPts val="0"/>
              </a:spcBef>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i="1" dirty="0">
              <a:solidFill>
                <a:srgbClr val="000080"/>
              </a:solidFill>
              <a:latin typeface="Myriad Pro" panose="020B0503030403020204" pitchFamily="34" charset="0"/>
            </a:endParaRPr>
          </a:p>
          <a:p>
            <a:pPr marL="0" indent="0" algn="ctr">
              <a:spcBef>
                <a:spcPts val="0"/>
              </a:spcBef>
              <a:buClr>
                <a:srgbClr val="000055"/>
              </a:buClr>
              <a:buSzPct val="80000"/>
              <a:buNone/>
            </a:pPr>
            <a:endParaRPr lang="en-US" sz="1400" i="1" dirty="0">
              <a:latin typeface="Myriad Pro" panose="020B0503030403020204" pitchFamily="34" charset="0"/>
            </a:endParaRPr>
          </a:p>
          <a:p>
            <a:pPr marL="0" indent="0">
              <a:spcBef>
                <a:spcPts val="0"/>
              </a:spcBef>
              <a:spcAft>
                <a:spcPts val="600"/>
              </a:spcAft>
              <a:buClr>
                <a:srgbClr val="000055"/>
              </a:buClr>
              <a:buSzPct val="80000"/>
              <a:buNone/>
            </a:pPr>
            <a:r>
              <a:rPr lang="en-US" sz="1200" i="1" dirty="0">
                <a:solidFill>
                  <a:srgbClr val="C3C0C5"/>
                </a:solidFill>
                <a:latin typeface="Myriad Pro" pitchFamily="34" charset="0"/>
              </a:rPr>
              <a:t>The foregoing presentation has been prepared by Drawbridge Capital, LLC for information purposes only.  This book does not constitute an offer or solicitation to buy or sell shares or securities in our firm or any related or associated company.  None of the information presented here is intended to form the basis for any investment decision and no specific recommendations are being made herein.</a:t>
            </a:r>
          </a:p>
          <a:p>
            <a:pPr marL="0" indent="0">
              <a:spcBef>
                <a:spcPts val="0"/>
              </a:spcBef>
              <a:spcAft>
                <a:spcPts val="600"/>
              </a:spcAft>
              <a:buClr>
                <a:srgbClr val="000055"/>
              </a:buClr>
              <a:buSzPct val="80000"/>
              <a:buNone/>
            </a:pPr>
            <a:r>
              <a:rPr lang="en-US" sz="1200" i="1" dirty="0">
                <a:solidFill>
                  <a:srgbClr val="C3C0C5"/>
                </a:solidFill>
                <a:latin typeface="Myriad Pro" pitchFamily="34" charset="0"/>
              </a:rPr>
              <a:t>The presentation does not constitute and should not be construed as investment advice, counsel or solicitation for the purchase or sale of any particular security.  </a:t>
            </a:r>
          </a:p>
          <a:p>
            <a:pPr marL="0" indent="0">
              <a:spcBef>
                <a:spcPts val="0"/>
              </a:spcBef>
              <a:spcAft>
                <a:spcPts val="600"/>
              </a:spcAft>
              <a:buClr>
                <a:srgbClr val="000055"/>
              </a:buClr>
              <a:buSzPct val="80000"/>
              <a:buNone/>
            </a:pPr>
            <a:r>
              <a:rPr lang="en-US" sz="1200" i="1" dirty="0">
                <a:solidFill>
                  <a:srgbClr val="C3C0C5"/>
                </a:solidFill>
                <a:latin typeface="Myriad Pro" pitchFamily="34" charset="0"/>
              </a:rPr>
              <a:t>Performance objectives are not actual returns but goals for the strategies referenced.  There is no guarantee that any stated performance objective will be met or exceeded.  Past performance is no guarantee of future results.</a:t>
            </a:r>
          </a:p>
          <a:p>
            <a:pPr marL="0" indent="0">
              <a:spcBef>
                <a:spcPts val="0"/>
              </a:spcBef>
              <a:spcAft>
                <a:spcPts val="1200"/>
              </a:spcAft>
              <a:buClr>
                <a:srgbClr val="000055"/>
              </a:buClr>
              <a:buSzPct val="80000"/>
              <a:buNone/>
            </a:pPr>
            <a:r>
              <a:rPr lang="en-US" sz="1200" i="1" dirty="0">
                <a:solidFill>
                  <a:srgbClr val="C3C0C5"/>
                </a:solidFill>
                <a:latin typeface="Myriad Pro" pitchFamily="34" charset="0"/>
              </a:rPr>
              <a:t>Drawbridge Capital expressly disclaims any and all responsibility for any direct or consequential loss or damage of any kind whatsoever arising directly or indirectly from use of this presentation or reliance on any information contained herein or any error, omission or inaccuracy in any such information or any action resulting therefrom.</a:t>
            </a:r>
          </a:p>
        </p:txBody>
      </p:sp>
      <p:pic>
        <p:nvPicPr>
          <p:cNvPr id="4" name="Picture 3">
            <a:extLst>
              <a:ext uri="{FF2B5EF4-FFF2-40B4-BE49-F238E27FC236}">
                <a16:creationId xmlns:a16="http://schemas.microsoft.com/office/drawing/2014/main" id="{D4762D56-0C22-49AD-ACEA-3143FCF164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6664" y="1981200"/>
            <a:ext cx="2305655" cy="1377160"/>
          </a:xfrm>
          <a:prstGeom prst="rect">
            <a:avLst/>
          </a:prstGeom>
        </p:spPr>
      </p:pic>
      <p:sp>
        <p:nvSpPr>
          <p:cNvPr id="5" name="Slide Number Placeholder 4">
            <a:extLst>
              <a:ext uri="{FF2B5EF4-FFF2-40B4-BE49-F238E27FC236}">
                <a16:creationId xmlns:a16="http://schemas.microsoft.com/office/drawing/2014/main" id="{F6BE3559-A328-4A5A-BB31-7873E44925BF}"/>
              </a:ext>
            </a:extLst>
          </p:cNvPr>
          <p:cNvSpPr>
            <a:spLocks noGrp="1"/>
          </p:cNvSpPr>
          <p:nvPr>
            <p:ph type="sldNum" sz="quarter" idx="12"/>
          </p:nvPr>
        </p:nvSpPr>
        <p:spPr/>
        <p:txBody>
          <a:bodyPr/>
          <a:lstStyle/>
          <a:p>
            <a:fld id="{0D30EDF2-431F-4BAD-A8CB-B69ED35A5C4F}" type="slidenum">
              <a:rPr lang="en-US" smtClean="0"/>
              <a:t>22</a:t>
            </a:fld>
            <a:endParaRPr lang="en-US" dirty="0"/>
          </a:p>
        </p:txBody>
      </p:sp>
    </p:spTree>
    <p:extLst>
      <p:ext uri="{BB962C8B-B14F-4D97-AF65-F5344CB8AC3E}">
        <p14:creationId xmlns:p14="http://schemas.microsoft.com/office/powerpoint/2010/main" val="3104246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EF77E-01DC-477A-903E-3344CD9A393C}"/>
              </a:ext>
            </a:extLst>
          </p:cNvPr>
          <p:cNvSpPr>
            <a:spLocks noGrp="1"/>
          </p:cNvSpPr>
          <p:nvPr>
            <p:ph type="title"/>
          </p:nvPr>
        </p:nvSpPr>
        <p:spPr/>
        <p:txBody>
          <a:bodyPr/>
          <a:lstStyle/>
          <a:p>
            <a:endParaRPr lang="en-US"/>
          </a:p>
        </p:txBody>
      </p:sp>
      <p:pic>
        <p:nvPicPr>
          <p:cNvPr id="8" name="Content Placeholder 7" descr="A screenshot of a cell phone&#10;&#10;Description automatically generated">
            <a:extLst>
              <a:ext uri="{FF2B5EF4-FFF2-40B4-BE49-F238E27FC236}">
                <a16:creationId xmlns:a16="http://schemas.microsoft.com/office/drawing/2014/main" id="{96E2E160-989A-406C-82D6-7ED2E56272F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3238" y="2059788"/>
            <a:ext cx="9051925" cy="4637074"/>
          </a:xfrm>
        </p:spPr>
      </p:pic>
      <p:sp>
        <p:nvSpPr>
          <p:cNvPr id="6" name="Slide Number Placeholder 5">
            <a:extLst>
              <a:ext uri="{FF2B5EF4-FFF2-40B4-BE49-F238E27FC236}">
                <a16:creationId xmlns:a16="http://schemas.microsoft.com/office/drawing/2014/main" id="{C404E2C3-274A-4170-9833-7D090511FE70}"/>
              </a:ext>
            </a:extLst>
          </p:cNvPr>
          <p:cNvSpPr>
            <a:spLocks noGrp="1"/>
          </p:cNvSpPr>
          <p:nvPr>
            <p:ph type="sldNum" sz="quarter" idx="12"/>
          </p:nvPr>
        </p:nvSpPr>
        <p:spPr/>
        <p:txBody>
          <a:bodyPr/>
          <a:lstStyle/>
          <a:p>
            <a:fld id="{0D30EDF2-431F-4BAD-A8CB-B69ED35A5C4F}" type="slidenum">
              <a:rPr lang="en-US" smtClean="0"/>
              <a:t>23</a:t>
            </a:fld>
            <a:endParaRPr lang="en-US" dirty="0"/>
          </a:p>
        </p:txBody>
      </p:sp>
      <p:pic>
        <p:nvPicPr>
          <p:cNvPr id="10" name="Picture 9" descr="A close up of a sign&#10;&#10;Description automatically generated">
            <a:extLst>
              <a:ext uri="{FF2B5EF4-FFF2-40B4-BE49-F238E27FC236}">
                <a16:creationId xmlns:a16="http://schemas.microsoft.com/office/drawing/2014/main" id="{46E6A703-5329-4F49-8D42-ADE1A16B52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96661"/>
            <a:ext cx="10058400" cy="5179077"/>
          </a:xfrm>
          <a:prstGeom prst="rect">
            <a:avLst/>
          </a:prstGeom>
        </p:spPr>
      </p:pic>
      <p:pic>
        <p:nvPicPr>
          <p:cNvPr id="12" name="Picture 11">
            <a:extLst>
              <a:ext uri="{FF2B5EF4-FFF2-40B4-BE49-F238E27FC236}">
                <a16:creationId xmlns:a16="http://schemas.microsoft.com/office/drawing/2014/main" id="{C57D3CFE-7C87-42D4-8CB4-A478699190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96287"/>
            <a:ext cx="10058400" cy="5179825"/>
          </a:xfrm>
          <a:prstGeom prst="rect">
            <a:avLst/>
          </a:prstGeom>
        </p:spPr>
      </p:pic>
      <p:pic>
        <p:nvPicPr>
          <p:cNvPr id="14" name="Picture 13" descr="A screenshot of a cell phone&#10;&#10;Description automatically generated">
            <a:extLst>
              <a:ext uri="{FF2B5EF4-FFF2-40B4-BE49-F238E27FC236}">
                <a16:creationId xmlns:a16="http://schemas.microsoft.com/office/drawing/2014/main" id="{F892D6F7-6A9D-4B7D-9CE0-94686A51E6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270"/>
            <a:ext cx="10058400" cy="6843860"/>
          </a:xfrm>
          <a:prstGeom prst="rect">
            <a:avLst/>
          </a:prstGeom>
        </p:spPr>
      </p:pic>
      <p:sp>
        <p:nvSpPr>
          <p:cNvPr id="25" name="TextBox 24">
            <a:extLst>
              <a:ext uri="{FF2B5EF4-FFF2-40B4-BE49-F238E27FC236}">
                <a16:creationId xmlns:a16="http://schemas.microsoft.com/office/drawing/2014/main" id="{8F074B27-00F2-4FEF-A5D6-A9AE3B075D38}"/>
              </a:ext>
            </a:extLst>
          </p:cNvPr>
          <p:cNvSpPr txBox="1"/>
          <p:nvPr/>
        </p:nvSpPr>
        <p:spPr>
          <a:xfrm>
            <a:off x="381000" y="1296287"/>
            <a:ext cx="3124200" cy="1142386"/>
          </a:xfrm>
          <a:prstGeom prst="rect">
            <a:avLst/>
          </a:prstGeom>
          <a:solidFill>
            <a:schemeClr val="bg1">
              <a:lumMod val="95000"/>
            </a:schemeClr>
          </a:solidFill>
          <a:ln w="19050">
            <a:solidFill>
              <a:srgbClr val="FF0000"/>
            </a:solidFill>
          </a:ln>
        </p:spPr>
        <p:txBody>
          <a:bodyPr vert="horz" wrap="square" lIns="101858" tIns="50929" rIns="101858" bIns="50929" rtlCol="0" anchor="t">
            <a:noAutofit/>
          </a:bodyPr>
          <a:lstStyle/>
          <a:p>
            <a:pPr algn="l"/>
            <a:r>
              <a:rPr lang="en-US" sz="1600" b="1" dirty="0">
                <a:solidFill>
                  <a:srgbClr val="C00000"/>
                </a:solidFill>
              </a:rPr>
              <a:t>EXAMPLE</a:t>
            </a:r>
            <a:r>
              <a:rPr lang="en-US" sz="1600" dirty="0">
                <a:solidFill>
                  <a:srgbClr val="C00000"/>
                </a:solidFill>
              </a:rPr>
              <a:t> </a:t>
            </a:r>
            <a:r>
              <a:rPr lang="en-US" sz="1600" b="1" dirty="0">
                <a:solidFill>
                  <a:srgbClr val="C00000"/>
                </a:solidFill>
              </a:rPr>
              <a:t>OF</a:t>
            </a:r>
            <a:r>
              <a:rPr lang="en-US" sz="1600" dirty="0">
                <a:solidFill>
                  <a:srgbClr val="C00000"/>
                </a:solidFill>
              </a:rPr>
              <a:t> </a:t>
            </a:r>
            <a:r>
              <a:rPr lang="en-US" sz="1600" b="1" dirty="0">
                <a:solidFill>
                  <a:srgbClr val="C00000"/>
                </a:solidFill>
              </a:rPr>
              <a:t>PALETTE</a:t>
            </a:r>
          </a:p>
          <a:p>
            <a:pPr algn="l"/>
            <a:r>
              <a:rPr lang="en-US" sz="1600" dirty="0">
                <a:solidFill>
                  <a:srgbClr val="C00000"/>
                </a:solidFill>
              </a:rPr>
              <a:t>Imagine these tones with blue/gray Drawbridge color scheme (</a:t>
            </a:r>
            <a:r>
              <a:rPr lang="en-US" sz="1600" u="sng" dirty="0">
                <a:solidFill>
                  <a:srgbClr val="C00000"/>
                </a:solidFill>
              </a:rPr>
              <a:t>NOT</a:t>
            </a:r>
            <a:r>
              <a:rPr lang="en-US" sz="1600" dirty="0">
                <a:solidFill>
                  <a:srgbClr val="C00000"/>
                </a:solidFill>
              </a:rPr>
              <a:t> the right look &amp; feel for us)</a:t>
            </a:r>
          </a:p>
        </p:txBody>
      </p:sp>
      <p:sp>
        <p:nvSpPr>
          <p:cNvPr id="3" name="Date Placeholder 2">
            <a:extLst>
              <a:ext uri="{FF2B5EF4-FFF2-40B4-BE49-F238E27FC236}">
                <a16:creationId xmlns:a16="http://schemas.microsoft.com/office/drawing/2014/main" id="{E2DC658C-917A-47E0-BD33-AE3E7C436CF5}"/>
              </a:ext>
            </a:extLst>
          </p:cNvPr>
          <p:cNvSpPr>
            <a:spLocks noGrp="1"/>
          </p:cNvSpPr>
          <p:nvPr>
            <p:ph type="dt" sz="half" idx="10"/>
          </p:nvPr>
        </p:nvSpPr>
        <p:spPr/>
        <p:txBody>
          <a:bodyPr/>
          <a:lstStyle/>
          <a:p>
            <a:fld id="{EAE81F08-F344-4F5A-8AB3-68D74D671B9E}" type="datetime9">
              <a:rPr lang="en-US" smtClean="0"/>
              <a:t>3/11/2019 5:28:01 PM</a:t>
            </a:fld>
            <a:endParaRPr lang="en-US" dirty="0"/>
          </a:p>
        </p:txBody>
      </p:sp>
    </p:spTree>
    <p:extLst>
      <p:ext uri="{BB962C8B-B14F-4D97-AF65-F5344CB8AC3E}">
        <p14:creationId xmlns:p14="http://schemas.microsoft.com/office/powerpoint/2010/main" val="1757292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anchor="b">
            <a:noAutofit/>
          </a:bodyPr>
          <a:lstStyle/>
          <a:p>
            <a:pPr marL="182859" algn="l"/>
            <a:r>
              <a:rPr lang="en-US" sz="2400" b="1" cap="small" dirty="0">
                <a:solidFill>
                  <a:srgbClr val="376092"/>
                </a:solidFill>
                <a:latin typeface="Palatino Linotype" pitchFamily="18" charset="0"/>
                <a:cs typeface="Kokila" pitchFamily="34" charset="0"/>
              </a:rPr>
              <a:t>Drawbridge Overview</a:t>
            </a:r>
          </a:p>
        </p:txBody>
      </p:sp>
      <p:sp>
        <p:nvSpPr>
          <p:cNvPr id="5" name="Title 1"/>
          <p:cNvSpPr txBox="1">
            <a:spLocks/>
          </p:cNvSpPr>
          <p:nvPr/>
        </p:nvSpPr>
        <p:spPr>
          <a:xfrm>
            <a:off x="502920" y="114301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a:xfrm>
            <a:off x="8964030" y="7203864"/>
            <a:ext cx="591449" cy="413808"/>
          </a:xfrm>
        </p:spPr>
        <p:txBody>
          <a:bodyPr/>
          <a:lstStyle/>
          <a:p>
            <a:fld id="{0D30EDF2-431F-4BAD-A8CB-B69ED35A5C4F}" type="slidenum">
              <a:rPr lang="en-US" smtClean="0">
                <a:solidFill>
                  <a:prstClr val="black">
                    <a:tint val="75000"/>
                  </a:prstClr>
                </a:solidFill>
                <a:latin typeface="Myriad Pro" pitchFamily="34" charset="0"/>
              </a:rPr>
              <a:pPr/>
              <a:t>2</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320041" y="1270425"/>
            <a:ext cx="9052560" cy="5672563"/>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a:spcBef>
                <a:spcPts val="1800"/>
              </a:spcBef>
              <a:spcAft>
                <a:spcPts val="600"/>
              </a:spcAft>
              <a:buClr>
                <a:srgbClr val="000055"/>
              </a:buClr>
              <a:buSzPct val="75000"/>
              <a:buNone/>
            </a:pPr>
            <a:endParaRPr lang="en-US" sz="1600" dirty="0">
              <a:latin typeface="Myriad Pro" pitchFamily="34" charset="0"/>
            </a:endParaRPr>
          </a:p>
          <a:p>
            <a:pPr marL="0" indent="0" algn="ctr">
              <a:spcBef>
                <a:spcPts val="1200"/>
              </a:spcBef>
              <a:spcAft>
                <a:spcPts val="599"/>
              </a:spcAft>
              <a:buClr>
                <a:srgbClr val="000055"/>
              </a:buClr>
              <a:buSzPct val="80000"/>
              <a:buNone/>
            </a:pPr>
            <a:endParaRPr lang="en-US" sz="1600" i="1" dirty="0">
              <a:solidFill>
                <a:srgbClr val="000080"/>
              </a:solidFill>
              <a:latin typeface="Myriad Pro" pitchFamily="34" charset="0"/>
            </a:endParaRPr>
          </a:p>
        </p:txBody>
      </p:sp>
      <p:sp>
        <p:nvSpPr>
          <p:cNvPr id="8" name="Slide Number Placeholder 2">
            <a:extLst>
              <a:ext uri="{FF2B5EF4-FFF2-40B4-BE49-F238E27FC236}">
                <a16:creationId xmlns:a16="http://schemas.microsoft.com/office/drawing/2014/main" id="{1D0950B0-E2B1-4585-B23A-DC3AD920A9BB}"/>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©2018 Drawbridge Capital LLC</a:t>
            </a:r>
          </a:p>
        </p:txBody>
      </p:sp>
      <p:pic>
        <p:nvPicPr>
          <p:cNvPr id="9" name="Picture 8">
            <a:extLst>
              <a:ext uri="{FF2B5EF4-FFF2-40B4-BE49-F238E27FC236}">
                <a16:creationId xmlns:a16="http://schemas.microsoft.com/office/drawing/2014/main" id="{0A89B9EB-C72A-4E5F-8682-8908AA5F997B}"/>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
        <p:nvSpPr>
          <p:cNvPr id="10" name="TextBox 9">
            <a:extLst>
              <a:ext uri="{FF2B5EF4-FFF2-40B4-BE49-F238E27FC236}">
                <a16:creationId xmlns:a16="http://schemas.microsoft.com/office/drawing/2014/main" id="{B96FEE38-0524-4702-B301-B91490E2363E}"/>
              </a:ext>
            </a:extLst>
          </p:cNvPr>
          <p:cNvSpPr txBox="1"/>
          <p:nvPr/>
        </p:nvSpPr>
        <p:spPr>
          <a:xfrm>
            <a:off x="883546" y="1662801"/>
            <a:ext cx="7162800" cy="1408334"/>
          </a:xfrm>
          <a:prstGeom prst="rect">
            <a:avLst/>
          </a:prstGeom>
          <a:noFill/>
        </p:spPr>
        <p:txBody>
          <a:bodyPr wrap="square" rtlCol="0">
            <a:spAutoFit/>
          </a:bodyPr>
          <a:lstStyle/>
          <a:p>
            <a:r>
              <a:rPr lang="en-US" sz="1600" b="1" dirty="0">
                <a:solidFill>
                  <a:schemeClr val="accent1">
                    <a:lumMod val="75000"/>
                  </a:schemeClr>
                </a:solidFill>
              </a:rPr>
              <a:t>Who is Drawbridge</a:t>
            </a:r>
          </a:p>
          <a:p>
            <a:pPr marL="342900" indent="-342900">
              <a:lnSpc>
                <a:spcPct val="150000"/>
              </a:lnSpc>
              <a:buClr>
                <a:srgbClr val="376092"/>
              </a:buClr>
              <a:buFont typeface="Wingdings" panose="05000000000000000000" pitchFamily="2" charset="2"/>
              <a:buChar char="§"/>
            </a:pPr>
            <a:r>
              <a:rPr lang="en-US" sz="1600" dirty="0">
                <a:solidFill>
                  <a:schemeClr val="tx1">
                    <a:lumMod val="85000"/>
                    <a:lumOff val="15000"/>
                  </a:schemeClr>
                </a:solidFill>
              </a:rPr>
              <a:t>Tulsa based emerging </a:t>
            </a:r>
            <a:r>
              <a:rPr lang="en-US" sz="1600" dirty="0"/>
              <a:t>US small-cap </a:t>
            </a:r>
            <a:r>
              <a:rPr lang="en-US" sz="1600" dirty="0">
                <a:solidFill>
                  <a:schemeClr val="tx1">
                    <a:lumMod val="85000"/>
                    <a:lumOff val="15000"/>
                  </a:schemeClr>
                </a:solidFill>
              </a:rPr>
              <a:t>growth (SCG) active equity manager serving institutional investors</a:t>
            </a:r>
          </a:p>
          <a:p>
            <a:pPr marL="342900" indent="-342900">
              <a:lnSpc>
                <a:spcPct val="150000"/>
              </a:lnSpc>
              <a:buClr>
                <a:srgbClr val="376092"/>
              </a:buClr>
              <a:buFont typeface="Wingdings" panose="05000000000000000000" pitchFamily="2" charset="2"/>
              <a:buChar char="§"/>
            </a:pPr>
            <a:r>
              <a:rPr lang="en-US" sz="1600" dirty="0">
                <a:solidFill>
                  <a:schemeClr val="tx1">
                    <a:lumMod val="85000"/>
                    <a:lumOff val="15000"/>
                  </a:schemeClr>
                </a:solidFill>
              </a:rPr>
              <a:t>CIO Glenn Fogle </a:t>
            </a:r>
            <a:r>
              <a:rPr lang="en-US" sz="1600" dirty="0"/>
              <a:t>has over 25 years experience </a:t>
            </a:r>
            <a:r>
              <a:rPr lang="en-US" sz="1600" dirty="0">
                <a:solidFill>
                  <a:schemeClr val="tx1">
                    <a:lumMod val="85000"/>
                    <a:lumOff val="15000"/>
                  </a:schemeClr>
                </a:solidFill>
              </a:rPr>
              <a:t>in fundamental growth investing </a:t>
            </a:r>
          </a:p>
        </p:txBody>
      </p:sp>
      <p:sp>
        <p:nvSpPr>
          <p:cNvPr id="13" name="TextBox 12">
            <a:extLst>
              <a:ext uri="{FF2B5EF4-FFF2-40B4-BE49-F238E27FC236}">
                <a16:creationId xmlns:a16="http://schemas.microsoft.com/office/drawing/2014/main" id="{B54ECD6E-644F-4C9F-B859-99B6A88DC093}"/>
              </a:ext>
            </a:extLst>
          </p:cNvPr>
          <p:cNvSpPr txBox="1"/>
          <p:nvPr/>
        </p:nvSpPr>
        <p:spPr>
          <a:xfrm>
            <a:off x="777239" y="3947430"/>
            <a:ext cx="8442962" cy="1439112"/>
          </a:xfrm>
          <a:prstGeom prst="rect">
            <a:avLst/>
          </a:prstGeom>
          <a:noFill/>
        </p:spPr>
        <p:txBody>
          <a:bodyPr wrap="square" rtlCol="0">
            <a:spAutoFit/>
          </a:bodyPr>
          <a:lstStyle/>
          <a:p>
            <a:r>
              <a:rPr lang="en-US" sz="1600" b="1" dirty="0">
                <a:solidFill>
                  <a:schemeClr val="accent1">
                    <a:lumMod val="75000"/>
                  </a:schemeClr>
                </a:solidFill>
              </a:rPr>
              <a:t>Why Drawbridge</a:t>
            </a:r>
          </a:p>
          <a:p>
            <a:pPr marL="342900" indent="-342900">
              <a:lnSpc>
                <a:spcPct val="150000"/>
              </a:lnSpc>
              <a:buClr>
                <a:srgbClr val="376092"/>
              </a:buClr>
              <a:buFont typeface="Wingdings" panose="05000000000000000000" pitchFamily="2" charset="2"/>
              <a:buChar char="§"/>
            </a:pPr>
            <a:r>
              <a:rPr lang="en-US" sz="1600" dirty="0">
                <a:solidFill>
                  <a:schemeClr val="tx1">
                    <a:lumMod val="85000"/>
                    <a:lumOff val="15000"/>
                  </a:schemeClr>
                </a:solidFill>
              </a:rPr>
              <a:t>Investment industry </a:t>
            </a:r>
            <a:r>
              <a:rPr lang="en-US" sz="1600" dirty="0"/>
              <a:t>evolution presents a business opportunity </a:t>
            </a:r>
          </a:p>
          <a:p>
            <a:pPr marL="342900" indent="-342900">
              <a:lnSpc>
                <a:spcPct val="150000"/>
              </a:lnSpc>
              <a:buClr>
                <a:srgbClr val="376092"/>
              </a:buClr>
              <a:buFont typeface="Wingdings" panose="05000000000000000000" pitchFamily="2" charset="2"/>
              <a:buChar char="§"/>
            </a:pPr>
            <a:r>
              <a:rPr lang="en-US" sz="1600" dirty="0"/>
              <a:t>Institutional demand for actively managed SCG equity   </a:t>
            </a:r>
          </a:p>
          <a:p>
            <a:pPr marL="342900" indent="-342900">
              <a:lnSpc>
                <a:spcPct val="150000"/>
              </a:lnSpc>
              <a:buClr>
                <a:srgbClr val="376092"/>
              </a:buClr>
              <a:buFont typeface="Wingdings" panose="05000000000000000000" pitchFamily="2" charset="2"/>
              <a:buChar char="§"/>
            </a:pPr>
            <a:r>
              <a:rPr lang="en-US" sz="1600" dirty="0"/>
              <a:t>Proven history high-alpha low correlated returns</a:t>
            </a:r>
          </a:p>
        </p:txBody>
      </p:sp>
    </p:spTree>
    <p:extLst>
      <p:ext uri="{BB962C8B-B14F-4D97-AF65-F5344CB8AC3E}">
        <p14:creationId xmlns:p14="http://schemas.microsoft.com/office/powerpoint/2010/main" val="1433269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621" y="509366"/>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Drawbridge 2025</a:t>
            </a:r>
          </a:p>
        </p:txBody>
      </p:sp>
      <p:sp>
        <p:nvSpPr>
          <p:cNvPr id="5" name="Title 1"/>
          <p:cNvSpPr txBox="1">
            <a:spLocks/>
          </p:cNvSpPr>
          <p:nvPr/>
        </p:nvSpPr>
        <p:spPr>
          <a:xfrm>
            <a:off x="515621" y="1103727"/>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3</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502920" y="1371609"/>
            <a:ext cx="8869681" cy="5638792"/>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buNone/>
            </a:pPr>
            <a:r>
              <a:rPr lang="en-US" sz="1600" b="1" dirty="0">
                <a:solidFill>
                  <a:srgbClr val="376092"/>
                </a:solidFill>
              </a:rPr>
              <a:t>Vision</a:t>
            </a:r>
            <a:endParaRPr lang="en-US" sz="1600" dirty="0">
              <a:solidFill>
                <a:srgbClr val="376092"/>
              </a:solidFill>
            </a:endParaRPr>
          </a:p>
          <a:p>
            <a:pPr indent="-347472">
              <a:buFont typeface="Wingdings" panose="05000000000000000000" pitchFamily="2" charset="2"/>
              <a:buChar char="§"/>
            </a:pPr>
            <a:r>
              <a:rPr lang="en-US" sz="1600" dirty="0">
                <a:solidFill>
                  <a:schemeClr val="tx1">
                    <a:lumMod val="85000"/>
                    <a:lumOff val="15000"/>
                  </a:schemeClr>
                </a:solidFill>
              </a:rPr>
              <a:t>To advise over $1 billion in assets and be recognized among the best US equity managers</a:t>
            </a:r>
          </a:p>
          <a:p>
            <a:pPr indent="-347472">
              <a:buFont typeface="Wingdings" panose="05000000000000000000" pitchFamily="2" charset="2"/>
              <a:buChar char="§"/>
            </a:pPr>
            <a:endParaRPr lang="en-US" sz="1600" dirty="0">
              <a:solidFill>
                <a:schemeClr val="tx1">
                  <a:lumMod val="85000"/>
                  <a:lumOff val="15000"/>
                </a:schemeClr>
              </a:solidFill>
              <a:highlight>
                <a:srgbClr val="FFFFA7"/>
              </a:highlight>
            </a:endParaRPr>
          </a:p>
          <a:p>
            <a:pPr marL="0" indent="0">
              <a:buNone/>
            </a:pPr>
            <a:r>
              <a:rPr lang="en-US" sz="1600" b="1" dirty="0">
                <a:solidFill>
                  <a:srgbClr val="376092"/>
                </a:solidFill>
              </a:rPr>
              <a:t>Mission</a:t>
            </a:r>
          </a:p>
          <a:p>
            <a:pPr indent="-347472">
              <a:buFont typeface="Wingdings" panose="05000000000000000000" pitchFamily="2" charset="2"/>
              <a:buChar char="§"/>
            </a:pPr>
            <a:r>
              <a:rPr lang="en-US" sz="1600" dirty="0">
                <a:solidFill>
                  <a:schemeClr val="tx1">
                    <a:lumMod val="85000"/>
                    <a:lumOff val="15000"/>
                  </a:schemeClr>
                </a:solidFill>
              </a:rPr>
              <a:t>To deliver high-alpha investment returns at low correlation over 3- and 5-year periods</a:t>
            </a:r>
          </a:p>
          <a:p>
            <a:pPr marL="0" indent="0">
              <a:buNone/>
            </a:pPr>
            <a:endParaRPr lang="en-US" sz="1600" b="1" dirty="0">
              <a:solidFill>
                <a:srgbClr val="376092"/>
              </a:solidFill>
            </a:endParaRPr>
          </a:p>
          <a:p>
            <a:pPr marL="0" indent="0">
              <a:buNone/>
            </a:pPr>
            <a:r>
              <a:rPr lang="en-US" sz="1600" b="1" dirty="0">
                <a:solidFill>
                  <a:srgbClr val="376092"/>
                </a:solidFill>
              </a:rPr>
              <a:t>Core values</a:t>
            </a:r>
            <a:r>
              <a:rPr lang="en-US" sz="1600" b="1" dirty="0">
                <a:solidFill>
                  <a:srgbClr val="335885"/>
                </a:solidFill>
              </a:rPr>
              <a:t> </a:t>
            </a:r>
          </a:p>
          <a:p>
            <a:pPr marL="0" indent="-347472">
              <a:lnSpc>
                <a:spcPct val="160000"/>
              </a:lnSpc>
              <a:buFont typeface="Wingdings" panose="05000000000000000000" pitchFamily="2" charset="2"/>
              <a:buChar char="§"/>
            </a:pPr>
            <a:r>
              <a:rPr lang="en-US" sz="1600" dirty="0">
                <a:solidFill>
                  <a:schemeClr val="tx1">
                    <a:lumMod val="85000"/>
                    <a:lumOff val="15000"/>
                  </a:schemeClr>
                </a:solidFill>
              </a:rPr>
              <a:t>Consistent disciplined process</a:t>
            </a:r>
          </a:p>
          <a:p>
            <a:pPr marL="0" indent="-347472">
              <a:lnSpc>
                <a:spcPct val="160000"/>
              </a:lnSpc>
              <a:buFont typeface="Wingdings" panose="05000000000000000000" pitchFamily="2" charset="2"/>
              <a:buChar char="§"/>
            </a:pPr>
            <a:r>
              <a:rPr lang="en-US" sz="1600" dirty="0"/>
              <a:t>Facts over forecasts</a:t>
            </a:r>
          </a:p>
          <a:p>
            <a:pPr marL="0" indent="-347472">
              <a:lnSpc>
                <a:spcPct val="160000"/>
              </a:lnSpc>
              <a:buFont typeface="Wingdings" panose="05000000000000000000" pitchFamily="2" charset="2"/>
              <a:buChar char="§"/>
            </a:pPr>
            <a:r>
              <a:rPr lang="en-US" sz="1600" dirty="0"/>
              <a:t>Proprietary </a:t>
            </a:r>
            <a:r>
              <a:rPr lang="en-US" sz="1600" dirty="0">
                <a:solidFill>
                  <a:schemeClr val="tx1">
                    <a:lumMod val="85000"/>
                    <a:lumOff val="15000"/>
                  </a:schemeClr>
                </a:solidFill>
              </a:rPr>
              <a:t>fundamental equity research </a:t>
            </a:r>
          </a:p>
          <a:p>
            <a:pPr marL="0" indent="-347472">
              <a:lnSpc>
                <a:spcPct val="160000"/>
              </a:lnSpc>
              <a:buFont typeface="Wingdings" panose="05000000000000000000" pitchFamily="2" charset="2"/>
              <a:buChar char="§"/>
            </a:pPr>
            <a:r>
              <a:rPr lang="en-US" sz="1600" dirty="0">
                <a:solidFill>
                  <a:schemeClr val="tx1">
                    <a:lumMod val="85000"/>
                    <a:lumOff val="15000"/>
                  </a:schemeClr>
                </a:solidFill>
              </a:rPr>
              <a:t>Concentrated, high conviction names with 90% active share </a:t>
            </a:r>
          </a:p>
          <a:p>
            <a:pPr marL="0" indent="-347472">
              <a:lnSpc>
                <a:spcPct val="160000"/>
              </a:lnSpc>
              <a:buFont typeface="Wingdings" panose="05000000000000000000" pitchFamily="2" charset="2"/>
              <a:buChar char="§"/>
            </a:pPr>
            <a:r>
              <a:rPr lang="en-US" sz="1600" dirty="0">
                <a:solidFill>
                  <a:schemeClr val="tx1">
                    <a:lumMod val="85000"/>
                    <a:lumOff val="15000"/>
                  </a:schemeClr>
                </a:solidFill>
              </a:rPr>
              <a:t>Clarity and transparency in communications</a:t>
            </a:r>
          </a:p>
          <a:p>
            <a:pPr marL="0" indent="-347472">
              <a:lnSpc>
                <a:spcPct val="160000"/>
              </a:lnSpc>
              <a:buFont typeface="Wingdings" panose="05000000000000000000" pitchFamily="2" charset="2"/>
              <a:buChar char="§"/>
            </a:pPr>
            <a:r>
              <a:rPr lang="en-US" sz="1600" dirty="0">
                <a:solidFill>
                  <a:schemeClr val="tx1">
                    <a:lumMod val="85000"/>
                    <a:lumOff val="15000"/>
                  </a:schemeClr>
                </a:solidFill>
              </a:rPr>
              <a:t>Outstanding client</a:t>
            </a:r>
            <a:r>
              <a:rPr lang="en-US" sz="1600" dirty="0">
                <a:solidFill>
                  <a:srgbClr val="C00000"/>
                </a:solidFill>
              </a:rPr>
              <a:t> </a:t>
            </a:r>
            <a:r>
              <a:rPr lang="en-US" sz="1600" dirty="0">
                <a:solidFill>
                  <a:schemeClr val="tx1">
                    <a:lumMod val="85000"/>
                    <a:lumOff val="15000"/>
                  </a:schemeClr>
                </a:solidFill>
              </a:rPr>
              <a:t>service   </a:t>
            </a:r>
          </a:p>
        </p:txBody>
      </p:sp>
      <p:pic>
        <p:nvPicPr>
          <p:cNvPr id="9" name="Picture 8">
            <a:extLst>
              <a:ext uri="{FF2B5EF4-FFF2-40B4-BE49-F238E27FC236}">
                <a16:creationId xmlns:a16="http://schemas.microsoft.com/office/drawing/2014/main" id="{0A89B9EB-C72A-4E5F-8682-8908AA5F997B}"/>
              </a:ext>
            </a:extLst>
          </p:cNvPr>
          <p:cNvPicPr>
            <a:picLocks noChangeAspect="1"/>
          </p:cNvPicPr>
          <p:nvPr/>
        </p:nvPicPr>
        <p:blipFill rotWithShape="1">
          <a:blip r:embed="rId3"/>
          <a:srcRect l="30442" r="24550" b="28289"/>
          <a:stretch/>
        </p:blipFill>
        <p:spPr>
          <a:xfrm>
            <a:off x="8976732" y="465439"/>
            <a:ext cx="634087" cy="601361"/>
          </a:xfrm>
          <a:prstGeom prst="rect">
            <a:avLst/>
          </a:prstGeom>
        </p:spPr>
      </p:pic>
      <p:sp>
        <p:nvSpPr>
          <p:cNvPr id="13" name="Slide Number Placeholder 2">
            <a:extLst>
              <a:ext uri="{FF2B5EF4-FFF2-40B4-BE49-F238E27FC236}">
                <a16:creationId xmlns:a16="http://schemas.microsoft.com/office/drawing/2014/main" id="{4BA16D38-EB67-40D4-BBA8-CF4400A6C6DC}"/>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spTree>
    <p:extLst>
      <p:ext uri="{BB962C8B-B14F-4D97-AF65-F5344CB8AC3E}">
        <p14:creationId xmlns:p14="http://schemas.microsoft.com/office/powerpoint/2010/main" val="814065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685800" y="1380744"/>
            <a:ext cx="8869679" cy="5561225"/>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r">
              <a:spcBef>
                <a:spcPts val="600"/>
              </a:spcBef>
              <a:buClr>
                <a:srgbClr val="000055"/>
              </a:buClr>
              <a:buSzPct val="80000"/>
              <a:buNone/>
            </a:pPr>
            <a:endParaRPr lang="en-US" sz="1600" b="1" dirty="0">
              <a:solidFill>
                <a:srgbClr val="000080"/>
              </a:solidFill>
              <a:latin typeface="Myriad Pro" panose="020B0503030403020204" pitchFamily="34" charset="0"/>
            </a:endParaRPr>
          </a:p>
          <a:p>
            <a:pPr marL="0" indent="0" algn="ctr">
              <a:spcBef>
                <a:spcPts val="600"/>
              </a:spcBef>
              <a:buClr>
                <a:srgbClr val="000055"/>
              </a:buClr>
              <a:buSzPct val="80000"/>
              <a:buNone/>
            </a:pPr>
            <a:endParaRPr lang="en-US" sz="1400" i="1" dirty="0">
              <a:solidFill>
                <a:srgbClr val="000080"/>
              </a:solidFill>
              <a:latin typeface="Myriad Pro" pitchFamily="34" charset="0"/>
            </a:endParaRP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4</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0" y="1381763"/>
            <a:ext cx="8869679" cy="5561225"/>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lvl="1" indent="0">
              <a:spcBef>
                <a:spcPts val="0"/>
              </a:spcBef>
              <a:spcAft>
                <a:spcPts val="300"/>
              </a:spcAft>
              <a:buClr>
                <a:srgbClr val="000055"/>
              </a:buClr>
              <a:buSzPct val="75000"/>
              <a:buNone/>
            </a:pPr>
            <a:endParaRPr lang="en-US" sz="1600" dirty="0">
              <a:latin typeface="Myriad Pro" pitchFamily="34" charset="0"/>
            </a:endParaRPr>
          </a:p>
        </p:txBody>
      </p:sp>
      <p:grpSp>
        <p:nvGrpSpPr>
          <p:cNvPr id="20" name="Group 19">
            <a:extLst>
              <a:ext uri="{FF2B5EF4-FFF2-40B4-BE49-F238E27FC236}">
                <a16:creationId xmlns:a16="http://schemas.microsoft.com/office/drawing/2014/main" id="{D1D448FD-9519-4920-B712-B770DCCE5329}"/>
              </a:ext>
            </a:extLst>
          </p:cNvPr>
          <p:cNvGrpSpPr/>
          <p:nvPr/>
        </p:nvGrpSpPr>
        <p:grpSpPr>
          <a:xfrm>
            <a:off x="464219" y="2283112"/>
            <a:ext cx="2903220" cy="2698015"/>
            <a:chOff x="533401" y="2240578"/>
            <a:chExt cx="2903220" cy="2698015"/>
          </a:xfrm>
        </p:grpSpPr>
        <p:sp>
          <p:nvSpPr>
            <p:cNvPr id="13" name="TextBox 12"/>
            <p:cNvSpPr txBox="1"/>
            <p:nvPr/>
          </p:nvSpPr>
          <p:spPr>
            <a:xfrm>
              <a:off x="1164657" y="2240578"/>
              <a:ext cx="2231457" cy="584765"/>
            </a:xfrm>
            <a:prstGeom prst="rect">
              <a:avLst/>
            </a:prstGeom>
            <a:solidFill>
              <a:schemeClr val="bg1">
                <a:lumMod val="50000"/>
                <a:alpha val="20000"/>
              </a:schemeClr>
            </a:solidFill>
            <a:ln w="31750" cmpd="dbl">
              <a:solidFill>
                <a:srgbClr val="335885"/>
              </a:solidFill>
            </a:ln>
            <a:effectLst/>
          </p:spPr>
          <p:txBody>
            <a:bodyPr vert="horz" wrap="square" lIns="91429" tIns="45715" rIns="91429" bIns="45715" rtlCol="0" anchor="ctr" anchorCtr="0">
              <a:spAutoFit/>
            </a:bodyPr>
            <a:lstStyle/>
            <a:p>
              <a:pPr algn="ctr">
                <a:buSzPct val="75000"/>
              </a:pPr>
              <a:r>
                <a:rPr lang="en-US" sz="1600" dirty="0"/>
                <a:t>Departing from               benchmarks</a:t>
              </a:r>
            </a:p>
          </p:txBody>
        </p:sp>
        <p:sp>
          <p:nvSpPr>
            <p:cNvPr id="3" name="TextBox 2"/>
            <p:cNvSpPr txBox="1"/>
            <p:nvPr/>
          </p:nvSpPr>
          <p:spPr>
            <a:xfrm>
              <a:off x="533401" y="3276600"/>
              <a:ext cx="2903220" cy="1661993"/>
            </a:xfrm>
            <a:prstGeom prst="rect">
              <a:avLst/>
            </a:prstGeom>
            <a:noFill/>
          </p:spPr>
          <p:txBody>
            <a:bodyPr wrap="square" rtlCol="0">
              <a:spAutoFit/>
            </a:bodyPr>
            <a:lstStyle/>
            <a:p>
              <a:pPr marL="818091" indent="-285750">
                <a:lnSpc>
                  <a:spcPct val="90000"/>
                </a:lnSpc>
                <a:spcBef>
                  <a:spcPts val="0"/>
                </a:spcBef>
                <a:spcAft>
                  <a:spcPts val="1200"/>
                </a:spcAft>
                <a:buClr>
                  <a:srgbClr val="376092"/>
                </a:buClr>
                <a:buSzPct val="75000"/>
                <a:buFont typeface="Wingdings" panose="05000000000000000000" pitchFamily="2" charset="2"/>
                <a:buChar char="§"/>
                <a:tabLst>
                  <a:tab pos="4754880" algn="l"/>
                </a:tabLst>
              </a:pPr>
              <a:r>
                <a:rPr lang="en-US" sz="1600" dirty="0"/>
                <a:t>Concentrated and Selective</a:t>
              </a:r>
            </a:p>
            <a:p>
              <a:pPr marL="818091" indent="-285750">
                <a:lnSpc>
                  <a:spcPct val="90000"/>
                </a:lnSpc>
                <a:spcBef>
                  <a:spcPts val="0"/>
                </a:spcBef>
                <a:spcAft>
                  <a:spcPts val="1200"/>
                </a:spcAft>
                <a:buClr>
                  <a:srgbClr val="376092"/>
                </a:buClr>
                <a:buSzPct val="75000"/>
                <a:buFont typeface="Wingdings" panose="05000000000000000000" pitchFamily="2" charset="2"/>
                <a:buChar char="§"/>
                <a:tabLst>
                  <a:tab pos="4754880" algn="l"/>
                </a:tabLst>
              </a:pPr>
              <a:r>
                <a:rPr lang="en-US" sz="1600" dirty="0"/>
                <a:t>High Conviction</a:t>
              </a:r>
            </a:p>
            <a:p>
              <a:pPr marL="818091" indent="-285750">
                <a:lnSpc>
                  <a:spcPct val="90000"/>
                </a:lnSpc>
                <a:spcBef>
                  <a:spcPts val="0"/>
                </a:spcBef>
                <a:spcAft>
                  <a:spcPts val="1200"/>
                </a:spcAft>
                <a:buClr>
                  <a:srgbClr val="376092"/>
                </a:buClr>
                <a:buSzPct val="75000"/>
                <a:buFont typeface="Wingdings" panose="05000000000000000000" pitchFamily="2" charset="2"/>
                <a:buChar char="§"/>
                <a:tabLst>
                  <a:tab pos="4754880" algn="l"/>
                </a:tabLst>
              </a:pPr>
              <a:r>
                <a:rPr lang="en-US" sz="1600" dirty="0"/>
                <a:t>Moderate Turnover</a:t>
              </a:r>
            </a:p>
            <a:p>
              <a:pPr marL="818091" indent="-285750">
                <a:lnSpc>
                  <a:spcPct val="90000"/>
                </a:lnSpc>
                <a:spcBef>
                  <a:spcPts val="0"/>
                </a:spcBef>
                <a:spcAft>
                  <a:spcPts val="1200"/>
                </a:spcAft>
                <a:buClr>
                  <a:srgbClr val="376092"/>
                </a:buClr>
                <a:buSzPct val="75000"/>
                <a:buFont typeface="Wingdings" panose="05000000000000000000" pitchFamily="2" charset="2"/>
                <a:buChar char="§"/>
                <a:tabLst>
                  <a:tab pos="4754880" algn="l"/>
                </a:tabLst>
              </a:pPr>
              <a:r>
                <a:rPr lang="en-US" sz="1600" dirty="0"/>
                <a:t>High Active Share   </a:t>
              </a:r>
            </a:p>
          </p:txBody>
        </p:sp>
      </p:grpSp>
      <p:grpSp>
        <p:nvGrpSpPr>
          <p:cNvPr id="21" name="Group 20">
            <a:extLst>
              <a:ext uri="{FF2B5EF4-FFF2-40B4-BE49-F238E27FC236}">
                <a16:creationId xmlns:a16="http://schemas.microsoft.com/office/drawing/2014/main" id="{2B7F6010-AA72-4336-ACE1-AB3A1DE8677E}"/>
              </a:ext>
            </a:extLst>
          </p:cNvPr>
          <p:cNvGrpSpPr/>
          <p:nvPr/>
        </p:nvGrpSpPr>
        <p:grpSpPr>
          <a:xfrm>
            <a:off x="5693342" y="2283112"/>
            <a:ext cx="2993458" cy="2809370"/>
            <a:chOff x="5693342" y="2283112"/>
            <a:chExt cx="2993458" cy="2809370"/>
          </a:xfrm>
        </p:grpSpPr>
        <p:sp>
          <p:nvSpPr>
            <p:cNvPr id="15" name="TextBox 14"/>
            <p:cNvSpPr txBox="1"/>
            <p:nvPr/>
          </p:nvSpPr>
          <p:spPr>
            <a:xfrm>
              <a:off x="6352475" y="2283112"/>
              <a:ext cx="2230728" cy="584765"/>
            </a:xfrm>
            <a:prstGeom prst="rect">
              <a:avLst/>
            </a:prstGeom>
            <a:solidFill>
              <a:schemeClr val="bg1">
                <a:lumMod val="50000"/>
                <a:alpha val="20000"/>
              </a:schemeClr>
            </a:solidFill>
            <a:ln w="31750" cmpd="dbl">
              <a:solidFill>
                <a:srgbClr val="335885"/>
              </a:solidFill>
            </a:ln>
            <a:effectLst/>
          </p:spPr>
          <p:txBody>
            <a:bodyPr vert="horz" wrap="square" lIns="91429" tIns="45715" rIns="91429" bIns="45715" rtlCol="0" anchor="ctr" anchorCtr="0">
              <a:spAutoFit/>
            </a:bodyPr>
            <a:lstStyle>
              <a:defPPr>
                <a:defRPr lang="en-US"/>
              </a:defPPr>
              <a:lvl1pPr algn="ctr">
                <a:buSzPct val="75000"/>
                <a:defRPr sz="1800" u="sng">
                  <a:solidFill>
                    <a:srgbClr val="376092"/>
                  </a:solidFill>
                </a:defRPr>
              </a:lvl1pPr>
            </a:lstStyle>
            <a:p>
              <a:r>
                <a:rPr lang="en-US" sz="1600" u="none" dirty="0">
                  <a:solidFill>
                    <a:schemeClr val="tx1"/>
                  </a:solidFill>
                </a:rPr>
                <a:t>Delivers Superior Performance</a:t>
              </a:r>
            </a:p>
          </p:txBody>
        </p:sp>
        <p:sp>
          <p:nvSpPr>
            <p:cNvPr id="14" name="TextBox 13"/>
            <p:cNvSpPr txBox="1"/>
            <p:nvPr/>
          </p:nvSpPr>
          <p:spPr>
            <a:xfrm>
              <a:off x="5693342" y="3276600"/>
              <a:ext cx="2993458" cy="1815882"/>
            </a:xfrm>
            <a:prstGeom prst="rect">
              <a:avLst/>
            </a:prstGeom>
            <a:noFill/>
          </p:spPr>
          <p:txBody>
            <a:bodyPr wrap="square" rtlCol="0">
              <a:spAutoFit/>
            </a:bodyPr>
            <a:lstStyle>
              <a:defPPr>
                <a:defRPr lang="en-US"/>
              </a:defPPr>
              <a:lvl1pPr marL="818091" indent="-285750">
                <a:lnSpc>
                  <a:spcPct val="90000"/>
                </a:lnSpc>
                <a:spcBef>
                  <a:spcPts val="0"/>
                </a:spcBef>
                <a:spcAft>
                  <a:spcPts val="1200"/>
                </a:spcAft>
                <a:buClr>
                  <a:srgbClr val="376092"/>
                </a:buClr>
                <a:buSzPct val="75000"/>
                <a:buFont typeface="Wingdings" panose="05000000000000000000" pitchFamily="2" charset="2"/>
                <a:buChar char="§"/>
                <a:tabLst>
                  <a:tab pos="4754880" algn="l"/>
                </a:tabLst>
                <a:defRPr sz="1800">
                  <a:solidFill>
                    <a:srgbClr val="376092"/>
                  </a:solidFill>
                </a:defRPr>
              </a:lvl1pPr>
            </a:lstStyle>
            <a:p>
              <a:r>
                <a:rPr lang="en-US" sz="1600" dirty="0">
                  <a:solidFill>
                    <a:schemeClr val="tx1"/>
                  </a:solidFill>
                </a:rPr>
                <a:t>High Alpha</a:t>
              </a:r>
            </a:p>
            <a:p>
              <a:r>
                <a:rPr lang="en-US" sz="1600" dirty="0">
                  <a:solidFill>
                    <a:schemeClr val="tx1"/>
                  </a:solidFill>
                </a:rPr>
                <a:t>Higher Sharpe Ratio</a:t>
              </a:r>
            </a:p>
            <a:p>
              <a:r>
                <a:rPr lang="en-US" sz="1600" dirty="0">
                  <a:solidFill>
                    <a:schemeClr val="tx1"/>
                  </a:solidFill>
                </a:rPr>
                <a:t>Lower Beta</a:t>
              </a:r>
            </a:p>
            <a:p>
              <a:r>
                <a:rPr lang="en-US" sz="1600" dirty="0">
                  <a:solidFill>
                    <a:schemeClr val="tx1"/>
                  </a:solidFill>
                </a:rPr>
                <a:t>Asymmetric Risk Profile </a:t>
              </a:r>
            </a:p>
            <a:p>
              <a:r>
                <a:rPr lang="en-US" sz="1600" dirty="0">
                  <a:solidFill>
                    <a:schemeClr val="tx1"/>
                  </a:solidFill>
                </a:rPr>
                <a:t>Low Correlation</a:t>
              </a:r>
            </a:p>
          </p:txBody>
        </p:sp>
      </p:grpSp>
      <p:sp>
        <p:nvSpPr>
          <p:cNvPr id="6" name="TextBox 5">
            <a:extLst>
              <a:ext uri="{FF2B5EF4-FFF2-40B4-BE49-F238E27FC236}">
                <a16:creationId xmlns:a16="http://schemas.microsoft.com/office/drawing/2014/main" id="{A1FB4C64-C3B6-4920-A547-611E6D4855E0}"/>
              </a:ext>
            </a:extLst>
          </p:cNvPr>
          <p:cNvSpPr txBox="1"/>
          <p:nvPr/>
        </p:nvSpPr>
        <p:spPr>
          <a:xfrm>
            <a:off x="594360" y="6043880"/>
            <a:ext cx="8869679" cy="600164"/>
          </a:xfrm>
          <a:prstGeom prst="rect">
            <a:avLst/>
          </a:prstGeom>
          <a:noFill/>
        </p:spPr>
        <p:txBody>
          <a:bodyPr wrap="square" rtlCol="0">
            <a:spAutoFit/>
          </a:bodyPr>
          <a:lstStyle/>
          <a:p>
            <a:pPr lvl="0" algn="ctr">
              <a:spcBef>
                <a:spcPts val="600"/>
              </a:spcBef>
              <a:buClr>
                <a:srgbClr val="000055"/>
              </a:buClr>
              <a:buSzPct val="80000"/>
            </a:pPr>
            <a:r>
              <a:rPr lang="en-US" sz="1400" i="1" dirty="0">
                <a:solidFill>
                  <a:srgbClr val="686868"/>
                </a:solidFill>
                <a:latin typeface="Myriad Pro" pitchFamily="34" charset="0"/>
              </a:rPr>
              <a:t>“If you want to have a better performance than the crowd, you must do things differently from the crowd.” </a:t>
            </a:r>
            <a:endParaRPr lang="en-US" sz="1400" b="1" i="1" dirty="0">
              <a:solidFill>
                <a:srgbClr val="686868"/>
              </a:solidFill>
              <a:latin typeface="Myriad Pro" pitchFamily="34" charset="0"/>
            </a:endParaRPr>
          </a:p>
          <a:p>
            <a:pPr lvl="0" algn="r">
              <a:spcBef>
                <a:spcPts val="600"/>
              </a:spcBef>
              <a:buClr>
                <a:srgbClr val="000055"/>
              </a:buClr>
              <a:buSzPct val="80000"/>
            </a:pPr>
            <a:r>
              <a:rPr lang="en-US" sz="1400" b="1" dirty="0">
                <a:solidFill>
                  <a:srgbClr val="686868"/>
                </a:solidFill>
                <a:latin typeface="Myriad Pro" pitchFamily="34" charset="0"/>
              </a:rPr>
              <a:t>-- </a:t>
            </a:r>
            <a:r>
              <a:rPr lang="en-US" sz="1400" i="1" dirty="0">
                <a:solidFill>
                  <a:srgbClr val="686868"/>
                </a:solidFill>
                <a:latin typeface="Myriad Pro" pitchFamily="34" charset="0"/>
              </a:rPr>
              <a:t> Sir John Templeton</a:t>
            </a:r>
          </a:p>
        </p:txBody>
      </p:sp>
      <p:sp>
        <p:nvSpPr>
          <p:cNvPr id="7" name="Arrow: Right 6">
            <a:extLst>
              <a:ext uri="{FF2B5EF4-FFF2-40B4-BE49-F238E27FC236}">
                <a16:creationId xmlns:a16="http://schemas.microsoft.com/office/drawing/2014/main" id="{6CBC9577-9BE9-4BA6-9B35-40B5754B097C}"/>
              </a:ext>
            </a:extLst>
          </p:cNvPr>
          <p:cNvSpPr/>
          <p:nvPr/>
        </p:nvSpPr>
        <p:spPr>
          <a:xfrm>
            <a:off x="4419600" y="2270760"/>
            <a:ext cx="914400" cy="548640"/>
          </a:xfrm>
          <a:prstGeom prst="rightArrow">
            <a:avLst/>
          </a:prstGeom>
          <a:ln/>
          <a:effectLst>
            <a:outerShdw blurRad="50800" dist="50800" dir="5400000" sx="3000" sy="3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29" tIns="45715" rIns="91429" bIns="45715" rtlCol="0" anchor="ctr" anchorCtr="0">
            <a:spAutoFit/>
          </a:bodyPr>
          <a:lstStyle/>
          <a:p>
            <a:pPr algn="ctr">
              <a:buSzPct val="75000"/>
            </a:pPr>
            <a:endParaRPr lang="en-US" sz="1800" u="sng">
              <a:solidFill>
                <a:srgbClr val="376092"/>
              </a:solidFill>
            </a:endParaRPr>
          </a:p>
        </p:txBody>
      </p:sp>
      <p:pic>
        <p:nvPicPr>
          <p:cNvPr id="17" name="Picture 16">
            <a:extLst>
              <a:ext uri="{FF2B5EF4-FFF2-40B4-BE49-F238E27FC236}">
                <a16:creationId xmlns:a16="http://schemas.microsoft.com/office/drawing/2014/main" id="{AF897724-8AC7-44E7-B9BE-5C6289129622}"/>
              </a:ext>
            </a:extLst>
          </p:cNvPr>
          <p:cNvPicPr>
            <a:picLocks noChangeAspect="1"/>
          </p:cNvPicPr>
          <p:nvPr/>
        </p:nvPicPr>
        <p:blipFill rotWithShape="1">
          <a:blip r:embed="rId3"/>
          <a:srcRect l="30442" r="24550" b="28289"/>
          <a:stretch/>
        </p:blipFill>
        <p:spPr>
          <a:xfrm>
            <a:off x="9146995" y="192828"/>
            <a:ext cx="634087" cy="601361"/>
          </a:xfrm>
          <a:prstGeom prst="rect">
            <a:avLst/>
          </a:prstGeom>
        </p:spPr>
      </p:pic>
      <p:sp>
        <p:nvSpPr>
          <p:cNvPr id="16" name="TextBox 15">
            <a:extLst>
              <a:ext uri="{FF2B5EF4-FFF2-40B4-BE49-F238E27FC236}">
                <a16:creationId xmlns:a16="http://schemas.microsoft.com/office/drawing/2014/main" id="{FC2BB894-AEEB-4FA8-8D1B-C9E974F43E52}"/>
              </a:ext>
            </a:extLst>
          </p:cNvPr>
          <p:cNvSpPr txBox="1"/>
          <p:nvPr/>
        </p:nvSpPr>
        <p:spPr>
          <a:xfrm>
            <a:off x="594360" y="493514"/>
            <a:ext cx="8321040" cy="601350"/>
          </a:xfrm>
          <a:prstGeom prst="rect">
            <a:avLst/>
          </a:prstGeom>
          <a:noFill/>
          <a:ln w="12700">
            <a:noFill/>
          </a:ln>
        </p:spPr>
        <p:txBody>
          <a:bodyPr vert="horz" lIns="101882" tIns="50941" rIns="101882" bIns="50941" rtlCol="0" anchor="b">
            <a:noAutofit/>
          </a:bodyPr>
          <a:lstStyle>
            <a:lvl1pPr marL="182859">
              <a:spcBef>
                <a:spcPct val="0"/>
              </a:spcBef>
              <a:buNone/>
              <a:defRPr sz="2400" b="1" cap="small">
                <a:solidFill>
                  <a:srgbClr val="376092"/>
                </a:solidFill>
                <a:latin typeface="Palatino Linotype" pitchFamily="18" charset="0"/>
                <a:ea typeface="+mj-ea"/>
                <a:cs typeface="Kokila" pitchFamily="34" charset="0"/>
              </a:defRPr>
            </a:lvl1pPr>
          </a:lstStyle>
          <a:p>
            <a:r>
              <a:rPr lang="en-US" dirty="0"/>
              <a:t>Boldly Different </a:t>
            </a:r>
          </a:p>
        </p:txBody>
      </p:sp>
      <p:sp>
        <p:nvSpPr>
          <p:cNvPr id="19" name="Slide Number Placeholder 2">
            <a:extLst>
              <a:ext uri="{FF2B5EF4-FFF2-40B4-BE49-F238E27FC236}">
                <a16:creationId xmlns:a16="http://schemas.microsoft.com/office/drawing/2014/main" id="{02CB7CF5-B1F0-4E7C-958C-701C7F366931}"/>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spTree>
    <p:extLst>
      <p:ext uri="{BB962C8B-B14F-4D97-AF65-F5344CB8AC3E}">
        <p14:creationId xmlns:p14="http://schemas.microsoft.com/office/powerpoint/2010/main" val="1665407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685801" y="1381763"/>
            <a:ext cx="8458199" cy="3876032"/>
          </a:xfrm>
          <a:prstGeom prst="rect">
            <a:avLst/>
          </a:prstGeom>
          <a:ln>
            <a:noFill/>
          </a:ln>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nSpc>
                <a:spcPct val="90000"/>
              </a:lnSpc>
              <a:spcBef>
                <a:spcPts val="0"/>
              </a:spcBef>
              <a:spcAft>
                <a:spcPts val="1200"/>
              </a:spcAft>
              <a:buSzPct val="75000"/>
              <a:buNone/>
            </a:pPr>
            <a:endParaRPr lang="en-US" sz="1800" dirty="0">
              <a:solidFill>
                <a:srgbClr val="376092"/>
              </a:solidFill>
              <a:latin typeface="Myriad Pro" pitchFamily="34" charset="0"/>
            </a:endParaRPr>
          </a:p>
          <a:p>
            <a:pPr marL="0" indent="0">
              <a:lnSpc>
                <a:spcPct val="90000"/>
              </a:lnSpc>
              <a:spcBef>
                <a:spcPts val="0"/>
              </a:spcBef>
              <a:spcAft>
                <a:spcPts val="1200"/>
              </a:spcAft>
              <a:buSzPct val="75000"/>
              <a:buNone/>
            </a:pPr>
            <a:endParaRPr lang="en-US" sz="1800" dirty="0">
              <a:solidFill>
                <a:srgbClr val="376092"/>
              </a:solidFill>
              <a:latin typeface="Myriad Pro" pitchFamily="34" charset="0"/>
            </a:endParaRPr>
          </a:p>
          <a:p>
            <a:pPr marL="0" indent="0" algn="ctr">
              <a:lnSpc>
                <a:spcPct val="90000"/>
              </a:lnSpc>
              <a:spcBef>
                <a:spcPts val="0"/>
              </a:spcBef>
              <a:spcAft>
                <a:spcPts val="1200"/>
              </a:spcAft>
              <a:buSzPct val="75000"/>
              <a:buNone/>
            </a:pPr>
            <a:r>
              <a:rPr lang="en-US" sz="1800" dirty="0">
                <a:solidFill>
                  <a:srgbClr val="376092"/>
                </a:solidFill>
                <a:latin typeface="+mj-lt"/>
              </a:rPr>
              <a:t>A strategy enhances a client’s total portfolio performance through </a:t>
            </a:r>
          </a:p>
          <a:p>
            <a:pPr marL="0" indent="0">
              <a:lnSpc>
                <a:spcPct val="90000"/>
              </a:lnSpc>
              <a:spcBef>
                <a:spcPts val="0"/>
              </a:spcBef>
              <a:spcAft>
                <a:spcPts val="1200"/>
              </a:spcAft>
              <a:buSzPct val="75000"/>
              <a:buNone/>
            </a:pPr>
            <a:endParaRPr lang="en-US" sz="1800" dirty="0">
              <a:solidFill>
                <a:srgbClr val="376092"/>
              </a:solidFill>
              <a:latin typeface="+mj-lt"/>
            </a:endParaRPr>
          </a:p>
          <a:p>
            <a:pPr marL="2171700" indent="-342900">
              <a:lnSpc>
                <a:spcPct val="90000"/>
              </a:lnSpc>
              <a:spcBef>
                <a:spcPts val="0"/>
              </a:spcBef>
              <a:spcAft>
                <a:spcPts val="600"/>
              </a:spcAft>
              <a:buSzPct val="75000"/>
              <a:buFont typeface="+mj-lt"/>
              <a:buAutoNum type="arabicPeriod"/>
            </a:pPr>
            <a:r>
              <a:rPr lang="en-US" sz="1800" dirty="0"/>
              <a:t>Higher returns or</a:t>
            </a:r>
          </a:p>
          <a:p>
            <a:pPr marL="2171700" indent="-342900">
              <a:lnSpc>
                <a:spcPct val="90000"/>
              </a:lnSpc>
              <a:spcBef>
                <a:spcPts val="0"/>
              </a:spcBef>
              <a:spcAft>
                <a:spcPts val="600"/>
              </a:spcAft>
              <a:buSzPct val="75000"/>
              <a:buFont typeface="+mj-lt"/>
              <a:buAutoNum type="arabicPeriod"/>
            </a:pPr>
            <a:r>
              <a:rPr lang="en-US" sz="1800" dirty="0"/>
              <a:t>Lower volatility or </a:t>
            </a:r>
          </a:p>
          <a:p>
            <a:pPr marL="2171700" indent="-342900">
              <a:lnSpc>
                <a:spcPct val="90000"/>
              </a:lnSpc>
              <a:spcBef>
                <a:spcPts val="0"/>
              </a:spcBef>
              <a:spcAft>
                <a:spcPts val="600"/>
              </a:spcAft>
              <a:buSzPct val="75000"/>
              <a:buFont typeface="+mj-lt"/>
              <a:buAutoNum type="arabicPeriod"/>
            </a:pPr>
            <a:r>
              <a:rPr lang="en-US" sz="1800" dirty="0"/>
              <a:t>Lower correlation to other assets </a:t>
            </a:r>
          </a:p>
          <a:p>
            <a:pPr marL="2171700" indent="-342900">
              <a:lnSpc>
                <a:spcPct val="90000"/>
              </a:lnSpc>
              <a:spcBef>
                <a:spcPts val="0"/>
              </a:spcBef>
              <a:spcAft>
                <a:spcPts val="600"/>
              </a:spcAft>
              <a:buSzPct val="75000"/>
              <a:buFont typeface="+mj-lt"/>
              <a:buAutoNum type="arabicPeriod"/>
            </a:pPr>
            <a:endParaRPr lang="en-US" sz="1800" dirty="0">
              <a:latin typeface="+mj-lt"/>
            </a:endParaRPr>
          </a:p>
          <a:p>
            <a:pPr marL="2171700" indent="-342900">
              <a:lnSpc>
                <a:spcPct val="90000"/>
              </a:lnSpc>
              <a:spcBef>
                <a:spcPts val="0"/>
              </a:spcBef>
              <a:spcAft>
                <a:spcPts val="600"/>
              </a:spcAft>
              <a:buSzPct val="75000"/>
              <a:buFont typeface="+mj-lt"/>
              <a:buAutoNum type="arabicPeriod"/>
            </a:pPr>
            <a:endParaRPr lang="en-US" sz="1800" dirty="0">
              <a:latin typeface="+mj-lt"/>
            </a:endParaRPr>
          </a:p>
          <a:p>
            <a:pPr marL="1828800" indent="0">
              <a:lnSpc>
                <a:spcPct val="90000"/>
              </a:lnSpc>
              <a:spcBef>
                <a:spcPts val="0"/>
              </a:spcBef>
              <a:spcAft>
                <a:spcPts val="600"/>
              </a:spcAft>
              <a:buSzPct val="75000"/>
              <a:buNone/>
            </a:pPr>
            <a:r>
              <a:rPr lang="en-US" sz="1800" dirty="0">
                <a:solidFill>
                  <a:srgbClr val="376092"/>
                </a:solidFill>
                <a:latin typeface="+mj-lt"/>
              </a:rPr>
              <a:t>Our goal is to add value across all three </a:t>
            </a:r>
          </a:p>
        </p:txBody>
      </p:sp>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Synergy Beyond the Style Box</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5</a:t>
            </a:fld>
            <a:endParaRPr lang="en-US" dirty="0">
              <a:solidFill>
                <a:prstClr val="black">
                  <a:tint val="75000"/>
                </a:prstClr>
              </a:solidFill>
              <a:latin typeface="Myriad Pro" pitchFamily="34" charset="0"/>
            </a:endParaRPr>
          </a:p>
        </p:txBody>
      </p:sp>
      <p:sp>
        <p:nvSpPr>
          <p:cNvPr id="13" name="Slide Number Placeholder 2">
            <a:extLst>
              <a:ext uri="{FF2B5EF4-FFF2-40B4-BE49-F238E27FC236}">
                <a16:creationId xmlns:a16="http://schemas.microsoft.com/office/drawing/2014/main" id="{7357C4AF-3AD1-4F7E-AF88-C06B82FE0BB7}"/>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©2018 Drawbridge Capital LLC</a:t>
            </a:r>
          </a:p>
        </p:txBody>
      </p:sp>
      <p:pic>
        <p:nvPicPr>
          <p:cNvPr id="14" name="Picture 13">
            <a:extLst>
              <a:ext uri="{FF2B5EF4-FFF2-40B4-BE49-F238E27FC236}">
                <a16:creationId xmlns:a16="http://schemas.microsoft.com/office/drawing/2014/main" id="{345DF441-447C-4E1C-B630-DAF1029AA440}"/>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1781970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Drawbridge Leverages Two Alpha Drivers</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6</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685801" y="1381763"/>
            <a:ext cx="8686800" cy="5561225"/>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599"/>
              </a:spcAft>
              <a:buClr>
                <a:srgbClr val="000055"/>
              </a:buClr>
              <a:buSzPct val="80000"/>
              <a:buNone/>
            </a:pPr>
            <a:endParaRPr lang="en-US" sz="1400" dirty="0">
              <a:latin typeface="Myriad Pro" pitchFamily="34" charset="0"/>
            </a:endParaRPr>
          </a:p>
        </p:txBody>
      </p:sp>
      <p:sp>
        <p:nvSpPr>
          <p:cNvPr id="13" name="Slide Number Placeholder 2">
            <a:extLst>
              <a:ext uri="{FF2B5EF4-FFF2-40B4-BE49-F238E27FC236}">
                <a16:creationId xmlns:a16="http://schemas.microsoft.com/office/drawing/2014/main" id="{813F487F-374A-4BD5-ADD9-5CAC4FFF9187}"/>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9" name="Picture 8">
            <a:extLst>
              <a:ext uri="{FF2B5EF4-FFF2-40B4-BE49-F238E27FC236}">
                <a16:creationId xmlns:a16="http://schemas.microsoft.com/office/drawing/2014/main" id="{833792B1-4F3D-4062-A682-B74C116F0D9E}"/>
              </a:ext>
            </a:extLst>
          </p:cNvPr>
          <p:cNvPicPr>
            <a:picLocks noChangeAspect="1"/>
          </p:cNvPicPr>
          <p:nvPr/>
        </p:nvPicPr>
        <p:blipFill>
          <a:blip r:embed="rId3"/>
          <a:stretch>
            <a:fillRect/>
          </a:stretch>
        </p:blipFill>
        <p:spPr>
          <a:xfrm>
            <a:off x="8162068" y="168803"/>
            <a:ext cx="1393412" cy="829412"/>
          </a:xfrm>
          <a:prstGeom prst="rect">
            <a:avLst/>
          </a:prstGeom>
        </p:spPr>
      </p:pic>
      <p:grpSp>
        <p:nvGrpSpPr>
          <p:cNvPr id="16" name="Group 15">
            <a:extLst>
              <a:ext uri="{FF2B5EF4-FFF2-40B4-BE49-F238E27FC236}">
                <a16:creationId xmlns:a16="http://schemas.microsoft.com/office/drawing/2014/main" id="{C4FF140E-088E-4CB9-A785-894C4A335763}"/>
              </a:ext>
            </a:extLst>
          </p:cNvPr>
          <p:cNvGrpSpPr/>
          <p:nvPr/>
        </p:nvGrpSpPr>
        <p:grpSpPr>
          <a:xfrm>
            <a:off x="2015486" y="2107475"/>
            <a:ext cx="6027427" cy="3378925"/>
            <a:chOff x="1905000" y="1695451"/>
            <a:chExt cx="6027427" cy="3200387"/>
          </a:xfrm>
        </p:grpSpPr>
        <p:sp>
          <p:nvSpPr>
            <p:cNvPr id="15" name="Freeform: Shape 14">
              <a:extLst>
                <a:ext uri="{FF2B5EF4-FFF2-40B4-BE49-F238E27FC236}">
                  <a16:creationId xmlns:a16="http://schemas.microsoft.com/office/drawing/2014/main" id="{DAE2EDA6-058B-4D5C-8992-A876BA2393A7}"/>
                </a:ext>
              </a:extLst>
            </p:cNvPr>
            <p:cNvSpPr/>
            <p:nvPr/>
          </p:nvSpPr>
          <p:spPr>
            <a:xfrm>
              <a:off x="4640593" y="1695451"/>
              <a:ext cx="3291834" cy="3200387"/>
            </a:xfrm>
            <a:custGeom>
              <a:avLst/>
              <a:gdLst>
                <a:gd name="connsiteX0" fmla="*/ 0 w 3291834"/>
                <a:gd name="connsiteY0" fmla="*/ 1600194 h 3200387"/>
                <a:gd name="connsiteX1" fmla="*/ 1645917 w 3291834"/>
                <a:gd name="connsiteY1" fmla="*/ 0 h 3200387"/>
                <a:gd name="connsiteX2" fmla="*/ 3291834 w 3291834"/>
                <a:gd name="connsiteY2" fmla="*/ 1600194 h 3200387"/>
                <a:gd name="connsiteX3" fmla="*/ 1645917 w 3291834"/>
                <a:gd name="connsiteY3" fmla="*/ 3200388 h 3200387"/>
                <a:gd name="connsiteX4" fmla="*/ 0 w 3291834"/>
                <a:gd name="connsiteY4" fmla="*/ 1600194 h 3200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1834" h="3200387">
                  <a:moveTo>
                    <a:pt x="0" y="1600194"/>
                  </a:moveTo>
                  <a:cubicBezTo>
                    <a:pt x="0" y="716431"/>
                    <a:pt x="736902" y="0"/>
                    <a:pt x="1645917" y="0"/>
                  </a:cubicBezTo>
                  <a:cubicBezTo>
                    <a:pt x="2554932" y="0"/>
                    <a:pt x="3291834" y="716431"/>
                    <a:pt x="3291834" y="1600194"/>
                  </a:cubicBezTo>
                  <a:cubicBezTo>
                    <a:pt x="3291834" y="2483957"/>
                    <a:pt x="2554932" y="3200388"/>
                    <a:pt x="1645917" y="3200388"/>
                  </a:cubicBezTo>
                  <a:cubicBezTo>
                    <a:pt x="736902" y="3200388"/>
                    <a:pt x="0" y="2483957"/>
                    <a:pt x="0" y="1600194"/>
                  </a:cubicBezTo>
                  <a:close/>
                </a:path>
              </a:pathLst>
            </a:custGeom>
            <a:solidFill>
              <a:schemeClr val="bg1">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581138" tIns="567746" rIns="581138" bIns="567746" numCol="1" spcCol="1270" anchor="ctr" anchorCtr="0">
              <a:noAutofit/>
            </a:bodyPr>
            <a:lstStyle/>
            <a:p>
              <a:pPr marL="0" lvl="0" indent="0" algn="ctr" defTabSz="1155700">
                <a:lnSpc>
                  <a:spcPct val="90000"/>
                </a:lnSpc>
                <a:spcBef>
                  <a:spcPct val="0"/>
                </a:spcBef>
                <a:spcAft>
                  <a:spcPct val="35000"/>
                </a:spcAft>
                <a:buNone/>
              </a:pPr>
              <a:r>
                <a:rPr lang="en-US" sz="2400" b="1" cap="small" dirty="0">
                  <a:solidFill>
                    <a:srgbClr val="376092"/>
                  </a:solidFill>
                  <a:latin typeface="Palatino Linotype" pitchFamily="18" charset="0"/>
                  <a:ea typeface="+mj-ea"/>
                  <a:cs typeface="Kokila" pitchFamily="34" charset="0"/>
                </a:rPr>
                <a:t>Price Momentum</a:t>
              </a:r>
            </a:p>
          </p:txBody>
        </p:sp>
        <p:sp>
          <p:nvSpPr>
            <p:cNvPr id="10" name="Freeform: Shape 9">
              <a:extLst>
                <a:ext uri="{FF2B5EF4-FFF2-40B4-BE49-F238E27FC236}">
                  <a16:creationId xmlns:a16="http://schemas.microsoft.com/office/drawing/2014/main" id="{E2AE097F-C986-442A-8C84-D4AE557A2EA1}"/>
                </a:ext>
              </a:extLst>
            </p:cNvPr>
            <p:cNvSpPr/>
            <p:nvPr/>
          </p:nvSpPr>
          <p:spPr>
            <a:xfrm>
              <a:off x="1905000" y="1695451"/>
              <a:ext cx="3291834" cy="3200387"/>
            </a:xfrm>
            <a:custGeom>
              <a:avLst/>
              <a:gdLst>
                <a:gd name="connsiteX0" fmla="*/ 0 w 3291834"/>
                <a:gd name="connsiteY0" fmla="*/ 1600194 h 3200387"/>
                <a:gd name="connsiteX1" fmla="*/ 1645917 w 3291834"/>
                <a:gd name="connsiteY1" fmla="*/ 0 h 3200387"/>
                <a:gd name="connsiteX2" fmla="*/ 3291834 w 3291834"/>
                <a:gd name="connsiteY2" fmla="*/ 1600194 h 3200387"/>
                <a:gd name="connsiteX3" fmla="*/ 1645917 w 3291834"/>
                <a:gd name="connsiteY3" fmla="*/ 3200388 h 3200387"/>
                <a:gd name="connsiteX4" fmla="*/ 0 w 3291834"/>
                <a:gd name="connsiteY4" fmla="*/ 1600194 h 3200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1834" h="3200387">
                  <a:moveTo>
                    <a:pt x="0" y="1600194"/>
                  </a:moveTo>
                  <a:cubicBezTo>
                    <a:pt x="0" y="716431"/>
                    <a:pt x="736902" y="0"/>
                    <a:pt x="1645917" y="0"/>
                  </a:cubicBezTo>
                  <a:cubicBezTo>
                    <a:pt x="2554932" y="0"/>
                    <a:pt x="3291834" y="716431"/>
                    <a:pt x="3291834" y="1600194"/>
                  </a:cubicBezTo>
                  <a:cubicBezTo>
                    <a:pt x="3291834" y="2483957"/>
                    <a:pt x="2554932" y="3200388"/>
                    <a:pt x="1645917" y="3200388"/>
                  </a:cubicBezTo>
                  <a:cubicBezTo>
                    <a:pt x="736902" y="3200388"/>
                    <a:pt x="0" y="2483957"/>
                    <a:pt x="0" y="1600194"/>
                  </a:cubicBezTo>
                  <a:close/>
                </a:path>
              </a:pathLst>
            </a:custGeom>
            <a:solidFill>
              <a:schemeClr val="bg1">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581138" tIns="567746" rIns="581138" bIns="567746" numCol="1" spcCol="1270" anchor="ctr" anchorCtr="0">
              <a:noAutofit/>
            </a:bodyPr>
            <a:lstStyle/>
            <a:p>
              <a:pPr marL="0" lvl="0" indent="0" algn="ctr" defTabSz="1155700">
                <a:lnSpc>
                  <a:spcPct val="90000"/>
                </a:lnSpc>
                <a:spcBef>
                  <a:spcPct val="0"/>
                </a:spcBef>
                <a:spcAft>
                  <a:spcPct val="35000"/>
                </a:spcAft>
                <a:buNone/>
              </a:pPr>
              <a:r>
                <a:rPr lang="en-US" sz="2400" b="1" cap="small" dirty="0">
                  <a:solidFill>
                    <a:srgbClr val="376092"/>
                  </a:solidFill>
                  <a:latin typeface="Palatino Linotype" pitchFamily="18" charset="0"/>
                  <a:ea typeface="+mj-ea"/>
                  <a:cs typeface="Kokila" pitchFamily="34" charset="0"/>
                </a:rPr>
                <a:t>Accelerating Growth</a:t>
              </a:r>
            </a:p>
          </p:txBody>
        </p:sp>
      </p:grpSp>
      <p:pic>
        <p:nvPicPr>
          <p:cNvPr id="3" name="Picture 2">
            <a:extLst>
              <a:ext uri="{FF2B5EF4-FFF2-40B4-BE49-F238E27FC236}">
                <a16:creationId xmlns:a16="http://schemas.microsoft.com/office/drawing/2014/main" id="{8AF8221F-89FE-47CD-AECA-ABE54ADE5A05}"/>
              </a:ext>
            </a:extLst>
          </p:cNvPr>
          <p:cNvPicPr>
            <a:picLocks noChangeAspect="1"/>
          </p:cNvPicPr>
          <p:nvPr/>
        </p:nvPicPr>
        <p:blipFill>
          <a:blip r:embed="rId4"/>
          <a:stretch>
            <a:fillRect/>
          </a:stretch>
        </p:blipFill>
        <p:spPr>
          <a:xfrm>
            <a:off x="2322341" y="5650940"/>
            <a:ext cx="5413717" cy="597460"/>
          </a:xfrm>
          <a:prstGeom prst="rect">
            <a:avLst/>
          </a:prstGeom>
        </p:spPr>
      </p:pic>
      <p:sp>
        <p:nvSpPr>
          <p:cNvPr id="8" name="TextBox 7">
            <a:extLst>
              <a:ext uri="{FF2B5EF4-FFF2-40B4-BE49-F238E27FC236}">
                <a16:creationId xmlns:a16="http://schemas.microsoft.com/office/drawing/2014/main" id="{3A96CFBF-E7F6-44BD-8CB9-C64A84387EA5}"/>
              </a:ext>
            </a:extLst>
          </p:cNvPr>
          <p:cNvSpPr txBox="1"/>
          <p:nvPr/>
        </p:nvSpPr>
        <p:spPr>
          <a:xfrm>
            <a:off x="2642940" y="1499518"/>
            <a:ext cx="1724519" cy="595295"/>
          </a:xfrm>
          <a:prstGeom prst="rect">
            <a:avLst/>
          </a:prstGeom>
          <a:noFill/>
          <a:ln w="19050">
            <a:noFill/>
          </a:ln>
        </p:spPr>
        <p:txBody>
          <a:bodyPr vert="horz" wrap="none" lIns="101858" tIns="50929" rIns="101858" bIns="50929" rtlCol="0" anchor="ctr" anchorCtr="0">
            <a:spAutoFit/>
          </a:bodyPr>
          <a:lstStyle/>
          <a:p>
            <a:pPr algn="ctr"/>
            <a:r>
              <a:rPr lang="en-US" sz="1800" i="1" dirty="0">
                <a:latin typeface="Palatino Linotype" panose="02040502050505030304" pitchFamily="18" charset="0"/>
              </a:rPr>
              <a:t>Fundamental</a:t>
            </a:r>
          </a:p>
          <a:p>
            <a:pPr algn="l"/>
            <a:endParaRPr lang="en-US" sz="1400" i="1" dirty="0"/>
          </a:p>
        </p:txBody>
      </p:sp>
      <p:sp>
        <p:nvSpPr>
          <p:cNvPr id="17" name="TextBox 16">
            <a:extLst>
              <a:ext uri="{FF2B5EF4-FFF2-40B4-BE49-F238E27FC236}">
                <a16:creationId xmlns:a16="http://schemas.microsoft.com/office/drawing/2014/main" id="{F091C4DD-6CD8-4779-9347-3F33EBB4F540}"/>
              </a:ext>
            </a:extLst>
          </p:cNvPr>
          <p:cNvSpPr txBox="1"/>
          <p:nvPr/>
        </p:nvSpPr>
        <p:spPr>
          <a:xfrm>
            <a:off x="5956625" y="1504562"/>
            <a:ext cx="1193156" cy="595295"/>
          </a:xfrm>
          <a:prstGeom prst="rect">
            <a:avLst/>
          </a:prstGeom>
          <a:noFill/>
          <a:ln w="19050">
            <a:noFill/>
          </a:ln>
        </p:spPr>
        <p:txBody>
          <a:bodyPr vert="horz" wrap="none" lIns="101858" tIns="50929" rIns="101858" bIns="50929" rtlCol="0" anchor="ctr" anchorCtr="0">
            <a:spAutoFit/>
          </a:bodyPr>
          <a:lstStyle/>
          <a:p>
            <a:pPr algn="ctr"/>
            <a:r>
              <a:rPr lang="en-US" sz="1800" i="1" dirty="0">
                <a:latin typeface="Palatino Linotype" panose="02040502050505030304" pitchFamily="18" charset="0"/>
              </a:rPr>
              <a:t>Behavioral</a:t>
            </a:r>
          </a:p>
          <a:p>
            <a:pPr algn="l"/>
            <a:endParaRPr lang="en-US" sz="1400" i="1" dirty="0"/>
          </a:p>
        </p:txBody>
      </p:sp>
      <p:sp>
        <p:nvSpPr>
          <p:cNvPr id="18" name="TextBox 17">
            <a:extLst>
              <a:ext uri="{FF2B5EF4-FFF2-40B4-BE49-F238E27FC236}">
                <a16:creationId xmlns:a16="http://schemas.microsoft.com/office/drawing/2014/main" id="{7C9D529E-632D-4EDE-BE74-BFD2EA13C000}"/>
              </a:ext>
            </a:extLst>
          </p:cNvPr>
          <p:cNvSpPr txBox="1"/>
          <p:nvPr/>
        </p:nvSpPr>
        <p:spPr>
          <a:xfrm>
            <a:off x="431799" y="6092299"/>
            <a:ext cx="3048000" cy="914400"/>
          </a:xfrm>
          <a:prstGeom prst="rect">
            <a:avLst/>
          </a:prstGeom>
          <a:noFill/>
          <a:ln w="19050">
            <a:solidFill>
              <a:srgbClr val="FF0000"/>
            </a:solidFill>
          </a:ln>
        </p:spPr>
        <p:txBody>
          <a:bodyPr vert="horz" wrap="square" lIns="101858" tIns="50929" rIns="101858" bIns="50929" rtlCol="0" anchor="ctr" anchorCtr="0">
            <a:noAutofit/>
          </a:bodyPr>
          <a:lstStyle/>
          <a:p>
            <a:pPr algn="l"/>
            <a:r>
              <a:rPr lang="en-US" sz="1400" dirty="0">
                <a:solidFill>
                  <a:srgbClr val="FF0000"/>
                </a:solidFill>
              </a:rPr>
              <a:t>The two overlapping circles are primary, the bottom box is supportive and secondary</a:t>
            </a:r>
          </a:p>
        </p:txBody>
      </p:sp>
    </p:spTree>
    <p:extLst>
      <p:ext uri="{BB962C8B-B14F-4D97-AF65-F5344CB8AC3E}">
        <p14:creationId xmlns:p14="http://schemas.microsoft.com/office/powerpoint/2010/main" val="3800553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Investment Philosophy and Process  </a:t>
            </a:r>
            <a:endParaRPr lang="en-US" sz="2400" b="1" cap="small" dirty="0">
              <a:solidFill>
                <a:srgbClr val="00B050"/>
              </a:solidFill>
              <a:latin typeface="Palatino Linotype" pitchFamily="18" charset="0"/>
              <a:cs typeface="Kokila" pitchFamily="34" charset="0"/>
            </a:endParaRP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7</a:t>
            </a:fld>
            <a:endParaRPr lang="en-US" dirty="0">
              <a:solidFill>
                <a:prstClr val="black">
                  <a:tint val="75000"/>
                </a:prstClr>
              </a:solidFill>
              <a:latin typeface="Myriad Pro" pitchFamily="34" charset="0"/>
            </a:endParaRPr>
          </a:p>
        </p:txBody>
      </p:sp>
      <p:sp>
        <p:nvSpPr>
          <p:cNvPr id="12" name="Content Placeholder 2"/>
          <p:cNvSpPr txBox="1">
            <a:spLocks/>
          </p:cNvSpPr>
          <p:nvPr/>
        </p:nvSpPr>
        <p:spPr>
          <a:xfrm>
            <a:off x="758826" y="1392581"/>
            <a:ext cx="8689974" cy="5559374"/>
          </a:xfrm>
          <a:prstGeom prst="rect">
            <a:avLst/>
          </a:prstGeom>
        </p:spPr>
        <p:txBody>
          <a:bodyPr vert="horz" lIns="101858" tIns="50929" rIns="101858" bIns="50929"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445736" lvl="1" indent="0">
              <a:spcBef>
                <a:spcPts val="0"/>
              </a:spcBef>
              <a:spcAft>
                <a:spcPts val="1200"/>
              </a:spcAft>
              <a:buClr>
                <a:srgbClr val="000055"/>
              </a:buClr>
              <a:buSzPct val="80000"/>
              <a:buNone/>
            </a:pPr>
            <a:r>
              <a:rPr lang="en-US" sz="1600" dirty="0">
                <a:solidFill>
                  <a:srgbClr val="376092"/>
                </a:solidFill>
              </a:rPr>
              <a:t>We believe in owning companies with </a:t>
            </a:r>
          </a:p>
          <a:p>
            <a:pPr marL="829784" lvl="1" indent="-228600">
              <a:spcBef>
                <a:spcPts val="0"/>
              </a:spcBef>
              <a:spcAft>
                <a:spcPts val="1200"/>
              </a:spcAft>
              <a:buClr>
                <a:srgbClr val="000055"/>
              </a:buClr>
              <a:buSzPct val="80000"/>
              <a:buFont typeface="Wingdings" panose="05000000000000000000" pitchFamily="2" charset="2"/>
              <a:buChar char="§"/>
            </a:pPr>
            <a:r>
              <a:rPr lang="en-US" sz="1600" dirty="0"/>
              <a:t>Improving business fundamentals (accelerating earnings growth)</a:t>
            </a:r>
          </a:p>
          <a:p>
            <a:pPr marL="829784" lvl="1" indent="-228600">
              <a:spcBef>
                <a:spcPts val="0"/>
              </a:spcBef>
              <a:spcAft>
                <a:spcPts val="1200"/>
              </a:spcAft>
              <a:buClr>
                <a:srgbClr val="000055"/>
              </a:buClr>
              <a:buSzPct val="80000"/>
              <a:buFont typeface="Wingdings" panose="05000000000000000000" pitchFamily="2" charset="2"/>
              <a:buChar char="§"/>
            </a:pPr>
            <a:r>
              <a:rPr lang="en-US" sz="1600" dirty="0"/>
              <a:t>Improving investor sentiment (positive price momentum)</a:t>
            </a:r>
          </a:p>
          <a:p>
            <a:pPr marL="445736" lvl="1" indent="0">
              <a:spcBef>
                <a:spcPts val="0"/>
              </a:spcBef>
              <a:spcAft>
                <a:spcPts val="1200"/>
              </a:spcAft>
              <a:buClr>
                <a:srgbClr val="000055"/>
              </a:buClr>
              <a:buSzPct val="80000"/>
              <a:buNone/>
            </a:pPr>
            <a:r>
              <a:rPr lang="en-US" sz="1600" dirty="0">
                <a:solidFill>
                  <a:srgbClr val="376092"/>
                </a:solidFill>
              </a:rPr>
              <a:t>Process reduce</a:t>
            </a:r>
            <a:r>
              <a:rPr lang="en-US" sz="1600" dirty="0">
                <a:solidFill>
                  <a:srgbClr val="00B050"/>
                </a:solidFill>
              </a:rPr>
              <a:t>s</a:t>
            </a:r>
            <a:r>
              <a:rPr lang="en-US" sz="1600" dirty="0">
                <a:solidFill>
                  <a:srgbClr val="376092"/>
                </a:solidFill>
              </a:rPr>
              <a:t> uncertainty and improve</a:t>
            </a:r>
            <a:r>
              <a:rPr lang="en-US" sz="1600" dirty="0">
                <a:solidFill>
                  <a:srgbClr val="00B050"/>
                </a:solidFill>
              </a:rPr>
              <a:t>s</a:t>
            </a:r>
            <a:r>
              <a:rPr lang="en-US" sz="1600" dirty="0">
                <a:solidFill>
                  <a:srgbClr val="376092"/>
                </a:solidFill>
              </a:rPr>
              <a:t> returns by emphasizing</a:t>
            </a:r>
          </a:p>
          <a:p>
            <a:pPr marL="829784" lvl="2" indent="-228600">
              <a:spcBef>
                <a:spcPts val="0"/>
              </a:spcBef>
              <a:spcAft>
                <a:spcPts val="1200"/>
              </a:spcAft>
              <a:buFont typeface="Wingdings" panose="05000000000000000000" pitchFamily="2" charset="2"/>
              <a:buChar char="§"/>
            </a:pPr>
            <a:r>
              <a:rPr lang="en-US" sz="1600" dirty="0"/>
              <a:t>Facts over forecasts  </a:t>
            </a:r>
          </a:p>
          <a:p>
            <a:pPr marL="829784" lvl="2" indent="-228600">
              <a:spcBef>
                <a:spcPts val="0"/>
              </a:spcBef>
              <a:spcAft>
                <a:spcPts val="1200"/>
              </a:spcAft>
              <a:buFont typeface="Wingdings" panose="05000000000000000000" pitchFamily="2" charset="2"/>
              <a:buChar char="§"/>
            </a:pPr>
            <a:r>
              <a:rPr lang="en-US" sz="1600" dirty="0"/>
              <a:t>Evidence not estimates </a:t>
            </a:r>
          </a:p>
          <a:p>
            <a:pPr marL="829784" lvl="2" indent="-228600">
              <a:spcBef>
                <a:spcPts val="0"/>
              </a:spcBef>
              <a:spcAft>
                <a:spcPts val="1200"/>
              </a:spcAft>
              <a:buFont typeface="Wingdings" panose="05000000000000000000" pitchFamily="2" charset="2"/>
              <a:buChar char="§"/>
            </a:pPr>
            <a:r>
              <a:rPr lang="en-US" sz="1600" dirty="0"/>
              <a:t>Probability rather than prediction</a:t>
            </a:r>
            <a:endParaRPr lang="en-US" sz="1600" dirty="0">
              <a:solidFill>
                <a:srgbClr val="C00000"/>
              </a:solidFill>
            </a:endParaRPr>
          </a:p>
          <a:p>
            <a:pPr marL="445736" lvl="1" indent="0">
              <a:spcBef>
                <a:spcPts val="0"/>
              </a:spcBef>
              <a:spcAft>
                <a:spcPts val="1800"/>
              </a:spcAft>
              <a:buClr>
                <a:srgbClr val="000055"/>
              </a:buClr>
              <a:buSzPct val="80000"/>
              <a:buNone/>
            </a:pPr>
            <a:r>
              <a:rPr lang="en-US" sz="1600" dirty="0">
                <a:solidFill>
                  <a:srgbClr val="376092"/>
                </a:solidFill>
              </a:rPr>
              <a:t>Portfolio holdings exhibit</a:t>
            </a:r>
          </a:p>
          <a:p>
            <a:pPr marL="829784" lvl="1" indent="-274320">
              <a:spcBef>
                <a:spcPts val="0"/>
              </a:spcBef>
              <a:spcAft>
                <a:spcPts val="599"/>
              </a:spcAft>
              <a:buClr>
                <a:srgbClr val="000055"/>
              </a:buClr>
              <a:buSzPct val="75000"/>
              <a:buFont typeface="Wingdings" panose="05000000000000000000" pitchFamily="2" charset="2"/>
              <a:buChar char="§"/>
            </a:pPr>
            <a:r>
              <a:rPr lang="en-US" sz="1600" dirty="0"/>
              <a:t>Rising EPS and revenue growth rates  </a:t>
            </a:r>
            <a:endParaRPr lang="en-US" sz="1600" dirty="0">
              <a:solidFill>
                <a:srgbClr val="C00000"/>
              </a:solidFill>
            </a:endParaRPr>
          </a:p>
          <a:p>
            <a:pPr marL="829784" lvl="1" indent="-274320">
              <a:spcBef>
                <a:spcPts val="0"/>
              </a:spcBef>
              <a:spcAft>
                <a:spcPts val="599"/>
              </a:spcAft>
              <a:buClr>
                <a:srgbClr val="000055"/>
              </a:buClr>
              <a:buSzPct val="75000"/>
              <a:buFont typeface="Wingdings" panose="05000000000000000000" pitchFamily="2" charset="2"/>
              <a:buChar char="§"/>
            </a:pPr>
            <a:r>
              <a:rPr lang="en-US" sz="1600" dirty="0"/>
              <a:t>Strong relative returns over the preceding 6 to 12 months  </a:t>
            </a:r>
          </a:p>
          <a:p>
            <a:pPr marL="829784" lvl="1" indent="-274320">
              <a:spcBef>
                <a:spcPts val="0"/>
              </a:spcBef>
              <a:spcAft>
                <a:spcPts val="599"/>
              </a:spcAft>
              <a:buClr>
                <a:srgbClr val="000055"/>
              </a:buClr>
              <a:buSzPct val="75000"/>
              <a:buFont typeface="Wingdings" panose="05000000000000000000" pitchFamily="2" charset="2"/>
              <a:buChar char="§"/>
            </a:pPr>
            <a:r>
              <a:rPr lang="en-US" sz="1600" dirty="0"/>
              <a:t>Increasing earnings estimates  </a:t>
            </a:r>
          </a:p>
          <a:p>
            <a:pPr marL="829784" lvl="1" indent="-274320">
              <a:spcBef>
                <a:spcPts val="0"/>
              </a:spcBef>
              <a:spcAft>
                <a:spcPts val="599"/>
              </a:spcAft>
              <a:buClr>
                <a:srgbClr val="000055"/>
              </a:buClr>
              <a:buSzPct val="75000"/>
              <a:buFont typeface="Wingdings" panose="05000000000000000000" pitchFamily="2" charset="2"/>
              <a:buChar char="§"/>
            </a:pPr>
            <a:r>
              <a:rPr lang="en-US" sz="1600" dirty="0"/>
              <a:t>High earnings quality  </a:t>
            </a:r>
            <a:endParaRPr lang="en-US" sz="1600" dirty="0">
              <a:solidFill>
                <a:srgbClr val="C00000"/>
              </a:solidFill>
            </a:endParaRPr>
          </a:p>
          <a:p>
            <a:pPr marL="0" lvl="1" indent="0">
              <a:spcBef>
                <a:spcPts val="0"/>
              </a:spcBef>
              <a:spcAft>
                <a:spcPts val="1200"/>
              </a:spcAft>
              <a:buNone/>
            </a:pPr>
            <a:endParaRPr lang="en-US" sz="1400" dirty="0"/>
          </a:p>
          <a:p>
            <a:pPr marL="0" indent="0">
              <a:spcBef>
                <a:spcPts val="0"/>
              </a:spcBef>
              <a:spcAft>
                <a:spcPts val="1800"/>
              </a:spcAft>
              <a:buClr>
                <a:srgbClr val="000055"/>
              </a:buClr>
              <a:buSzPct val="80000"/>
              <a:buNone/>
            </a:pPr>
            <a:endParaRPr lang="en-US" sz="1400" dirty="0">
              <a:solidFill>
                <a:srgbClr val="376092"/>
              </a:solidFill>
            </a:endParaRPr>
          </a:p>
          <a:p>
            <a:pPr marL="0" indent="0">
              <a:lnSpc>
                <a:spcPct val="150000"/>
              </a:lnSpc>
              <a:spcBef>
                <a:spcPts val="0"/>
              </a:spcBef>
              <a:spcAft>
                <a:spcPts val="599"/>
              </a:spcAft>
              <a:buClr>
                <a:srgbClr val="000055"/>
              </a:buClr>
              <a:buSzPct val="75000"/>
              <a:buNone/>
            </a:pPr>
            <a:endParaRPr lang="en-US" sz="1600" dirty="0">
              <a:solidFill>
                <a:schemeClr val="tx1">
                  <a:lumMod val="85000"/>
                  <a:lumOff val="15000"/>
                </a:schemeClr>
              </a:solidFill>
            </a:endParaRPr>
          </a:p>
          <a:p>
            <a:pPr>
              <a:lnSpc>
                <a:spcPct val="150000"/>
              </a:lnSpc>
              <a:spcBef>
                <a:spcPts val="0"/>
              </a:spcBef>
              <a:spcAft>
                <a:spcPts val="599"/>
              </a:spcAft>
              <a:buClr>
                <a:srgbClr val="000055"/>
              </a:buClr>
              <a:buSzPct val="75000"/>
              <a:buFont typeface="Wingdings" panose="05000000000000000000" pitchFamily="2" charset="2"/>
              <a:buChar char="§"/>
            </a:pPr>
            <a:endParaRPr lang="en-US" sz="1600" dirty="0">
              <a:solidFill>
                <a:schemeClr val="tx1">
                  <a:lumMod val="85000"/>
                  <a:lumOff val="15000"/>
                </a:schemeClr>
              </a:solidFill>
            </a:endParaRPr>
          </a:p>
          <a:p>
            <a:pPr>
              <a:lnSpc>
                <a:spcPct val="120000"/>
              </a:lnSpc>
              <a:spcBef>
                <a:spcPts val="0"/>
              </a:spcBef>
              <a:spcAft>
                <a:spcPts val="1800"/>
              </a:spcAft>
              <a:buClr>
                <a:srgbClr val="000055"/>
              </a:buClr>
              <a:buSzPct val="80000"/>
              <a:buFont typeface="Wingdings" panose="05000000000000000000" pitchFamily="2" charset="2"/>
              <a:buChar char="§"/>
            </a:pPr>
            <a:endParaRPr lang="en-US" sz="1600" dirty="0">
              <a:solidFill>
                <a:schemeClr val="tx1">
                  <a:lumMod val="85000"/>
                  <a:lumOff val="15000"/>
                </a:schemeClr>
              </a:solidFill>
            </a:endParaRPr>
          </a:p>
          <a:p>
            <a:pPr marL="0" indent="0">
              <a:spcBef>
                <a:spcPts val="0"/>
              </a:spcBef>
              <a:spcAft>
                <a:spcPts val="599"/>
              </a:spcAft>
              <a:buClr>
                <a:srgbClr val="000055"/>
              </a:buClr>
              <a:buSzPct val="80000"/>
              <a:buNone/>
            </a:pPr>
            <a:endParaRPr lang="en-US" sz="1600" dirty="0">
              <a:latin typeface="Myriad Pro" pitchFamily="34" charset="0"/>
            </a:endParaRPr>
          </a:p>
          <a:p>
            <a:pPr marL="0" indent="0">
              <a:spcBef>
                <a:spcPts val="0"/>
              </a:spcBef>
              <a:spcAft>
                <a:spcPts val="599"/>
              </a:spcAft>
              <a:buClr>
                <a:srgbClr val="000055"/>
              </a:buClr>
              <a:buSzPct val="80000"/>
              <a:buNone/>
            </a:pPr>
            <a:endParaRPr lang="en-US" sz="1600" dirty="0">
              <a:latin typeface="Myriad Pro" pitchFamily="34" charset="0"/>
            </a:endParaRPr>
          </a:p>
          <a:p>
            <a:pPr marL="0" indent="0">
              <a:spcBef>
                <a:spcPts val="0"/>
              </a:spcBef>
              <a:spcAft>
                <a:spcPts val="599"/>
              </a:spcAft>
              <a:buClr>
                <a:srgbClr val="000055"/>
              </a:buClr>
              <a:buSzPct val="80000"/>
              <a:buNone/>
            </a:pPr>
            <a:endParaRPr lang="en-US" sz="1600" dirty="0">
              <a:latin typeface="Myriad Pro" pitchFamily="34" charset="0"/>
            </a:endParaRPr>
          </a:p>
        </p:txBody>
      </p:sp>
      <p:sp>
        <p:nvSpPr>
          <p:cNvPr id="7" name="Slide Number Placeholder 2">
            <a:extLst>
              <a:ext uri="{FF2B5EF4-FFF2-40B4-BE49-F238E27FC236}">
                <a16:creationId xmlns:a16="http://schemas.microsoft.com/office/drawing/2014/main" id="{A3ADDEC2-3FA5-4B8B-92C8-ACF11B609362}"/>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©2018 Drawbridge Capital LLC</a:t>
            </a:r>
          </a:p>
        </p:txBody>
      </p:sp>
      <p:pic>
        <p:nvPicPr>
          <p:cNvPr id="8" name="Picture 7">
            <a:extLst>
              <a:ext uri="{FF2B5EF4-FFF2-40B4-BE49-F238E27FC236}">
                <a16:creationId xmlns:a16="http://schemas.microsoft.com/office/drawing/2014/main" id="{EBE4B9B2-E19E-4696-A1BA-7FA36BFAD0B2}"/>
              </a:ext>
            </a:extLst>
          </p:cNvPr>
          <p:cNvPicPr>
            <a:picLocks noChangeAspect="1"/>
          </p:cNvPicPr>
          <p:nvPr/>
        </p:nvPicPr>
        <p:blipFill rotWithShape="1">
          <a:blip r:embed="rId3"/>
          <a:srcRect l="30442" r="24550" b="28289"/>
          <a:stretch/>
        </p:blipFill>
        <p:spPr>
          <a:xfrm>
            <a:off x="8921393" y="275713"/>
            <a:ext cx="634087" cy="601361"/>
          </a:xfrm>
          <a:prstGeom prst="rect">
            <a:avLst/>
          </a:prstGeom>
        </p:spPr>
      </p:pic>
    </p:spTree>
    <p:extLst>
      <p:ext uri="{BB962C8B-B14F-4D97-AF65-F5344CB8AC3E}">
        <p14:creationId xmlns:p14="http://schemas.microsoft.com/office/powerpoint/2010/main" val="180380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685800" y="1381765"/>
            <a:ext cx="8839199" cy="4337568"/>
          </a:xfrm>
          <a:prstGeom prst="rect">
            <a:avLst/>
          </a:prstGeom>
        </p:spPr>
        <p:txBody>
          <a:bodyPr vert="horz" lIns="101846" tIns="50923" rIns="101846" bIns="50923" rtlCol="0">
            <a:normAutofit/>
          </a:bodyPr>
          <a:lstStyle>
            <a:lvl1pPr marL="382059" indent="-382059" algn="l" defTabSz="1018824"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827795" indent="-318383" algn="l" defTabSz="101882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531" indent="-254706" algn="l" defTabSz="1018824"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943"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355"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767"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600" dirty="0">
              <a:solidFill>
                <a:srgbClr val="000080"/>
              </a:solidFill>
              <a:latin typeface="Myriad Pro" pitchFamily="34" charset="0"/>
            </a:endParaRPr>
          </a:p>
          <a:p>
            <a:pPr marL="0" indent="0">
              <a:lnSpc>
                <a:spcPct val="90000"/>
              </a:lnSpc>
              <a:spcBef>
                <a:spcPts val="0"/>
              </a:spcBef>
              <a:spcAft>
                <a:spcPts val="1200"/>
              </a:spcAft>
              <a:buSzPct val="90000"/>
              <a:buNone/>
            </a:pPr>
            <a:endParaRPr lang="en-US" sz="1600" dirty="0">
              <a:solidFill>
                <a:srgbClr val="000080"/>
              </a:solidFill>
              <a:latin typeface="Myriad Pro" pitchFamily="34" charset="0"/>
            </a:endParaRPr>
          </a:p>
          <a:p>
            <a:pPr marL="0" indent="0">
              <a:spcBef>
                <a:spcPts val="0"/>
              </a:spcBef>
              <a:spcAft>
                <a:spcPts val="1200"/>
              </a:spcAft>
              <a:buSzPct val="90000"/>
              <a:buNone/>
            </a:pPr>
            <a:endParaRPr lang="en-US" sz="1300" dirty="0">
              <a:solidFill>
                <a:srgbClr val="000080"/>
              </a:solidFill>
              <a:latin typeface="Myriad Pro" pitchFamily="34" charset="0"/>
            </a:endParaRPr>
          </a:p>
          <a:p>
            <a:pPr marL="0" indent="0">
              <a:spcBef>
                <a:spcPts val="0"/>
              </a:spcBef>
              <a:spcAft>
                <a:spcPts val="1337"/>
              </a:spcAft>
              <a:buSzPct val="90000"/>
              <a:buNone/>
            </a:pPr>
            <a:endParaRPr lang="en-US" sz="1300" dirty="0">
              <a:solidFill>
                <a:srgbClr val="000080"/>
              </a:solidFill>
              <a:latin typeface="Myriad Pro" pitchFamily="34" charset="0"/>
            </a:endParaRPr>
          </a:p>
          <a:p>
            <a:pPr marL="0" indent="0">
              <a:spcBef>
                <a:spcPts val="0"/>
              </a:spcBef>
              <a:spcAft>
                <a:spcPts val="1337"/>
              </a:spcAft>
              <a:buSzPct val="90000"/>
              <a:buNone/>
            </a:pPr>
            <a:endParaRPr lang="en-US" sz="1300" dirty="0">
              <a:solidFill>
                <a:srgbClr val="000080"/>
              </a:solidFill>
              <a:latin typeface="Myriad Pro" pitchFamily="34" charset="0"/>
            </a:endParaRPr>
          </a:p>
          <a:p>
            <a:pPr marL="0" indent="0">
              <a:spcBef>
                <a:spcPts val="0"/>
              </a:spcBef>
              <a:spcAft>
                <a:spcPts val="1337"/>
              </a:spcAft>
              <a:buSzPct val="90000"/>
              <a:buNone/>
            </a:pPr>
            <a:endParaRPr lang="en-US" sz="1300" dirty="0">
              <a:solidFill>
                <a:srgbClr val="000080"/>
              </a:solidFill>
              <a:latin typeface="Myriad Pro" pitchFamily="34" charset="0"/>
            </a:endParaRPr>
          </a:p>
          <a:p>
            <a:pPr marL="0" indent="0">
              <a:spcBef>
                <a:spcPts val="0"/>
              </a:spcBef>
              <a:spcAft>
                <a:spcPts val="1337"/>
              </a:spcAft>
              <a:buSzPct val="90000"/>
              <a:buNone/>
            </a:pPr>
            <a:endParaRPr lang="en-US" sz="1300" dirty="0">
              <a:solidFill>
                <a:srgbClr val="000080"/>
              </a:solidFill>
              <a:latin typeface="Myriad Pro" pitchFamily="34" charset="0"/>
            </a:endParaRPr>
          </a:p>
          <a:p>
            <a:pPr marL="0" indent="0">
              <a:spcBef>
                <a:spcPts val="0"/>
              </a:spcBef>
              <a:spcAft>
                <a:spcPts val="1200"/>
              </a:spcAft>
              <a:buSzPct val="90000"/>
              <a:buNone/>
              <a:tabLst>
                <a:tab pos="2742560" algn="l"/>
                <a:tab pos="5942210" algn="l"/>
              </a:tabLst>
            </a:pPr>
            <a:endParaRPr lang="en-US" sz="1300" dirty="0">
              <a:latin typeface="Myriad Pro" pitchFamily="34" charset="0"/>
            </a:endParaRPr>
          </a:p>
          <a:p>
            <a:pPr marL="0" indent="0">
              <a:spcBef>
                <a:spcPts val="0"/>
              </a:spcBef>
              <a:spcAft>
                <a:spcPts val="1200"/>
              </a:spcAft>
              <a:buSzPct val="90000"/>
              <a:buNone/>
              <a:tabLst>
                <a:tab pos="2742560" algn="l"/>
                <a:tab pos="5942210" algn="l"/>
              </a:tabLst>
            </a:pPr>
            <a:endParaRPr lang="en-US" sz="1300" dirty="0">
              <a:latin typeface="Myriad Pro" pitchFamily="34" charset="0"/>
            </a:endParaRPr>
          </a:p>
          <a:p>
            <a:pPr marL="0" indent="0">
              <a:spcBef>
                <a:spcPts val="0"/>
              </a:spcBef>
              <a:spcAft>
                <a:spcPts val="1200"/>
              </a:spcAft>
              <a:buSzPct val="90000"/>
              <a:buNone/>
              <a:tabLst>
                <a:tab pos="2742560" algn="l"/>
                <a:tab pos="5942210" algn="l"/>
              </a:tabLst>
            </a:pPr>
            <a:endParaRPr lang="en-US" sz="1300" dirty="0">
              <a:latin typeface="Myriad Pro" pitchFamily="34" charset="0"/>
            </a:endParaRPr>
          </a:p>
          <a:p>
            <a:pPr marL="0" indent="0">
              <a:spcBef>
                <a:spcPts val="0"/>
              </a:spcBef>
              <a:spcAft>
                <a:spcPts val="1200"/>
              </a:spcAft>
              <a:buSzPct val="90000"/>
              <a:buNone/>
              <a:tabLst>
                <a:tab pos="2742560" algn="l"/>
                <a:tab pos="5942210" algn="l"/>
              </a:tabLst>
            </a:pPr>
            <a:endParaRPr lang="en-US" sz="1300" dirty="0">
              <a:latin typeface="Myriad Pro" pitchFamily="34" charset="0"/>
            </a:endParaRPr>
          </a:p>
          <a:p>
            <a:pPr marL="0" indent="0">
              <a:spcBef>
                <a:spcPts val="0"/>
              </a:spcBef>
              <a:spcAft>
                <a:spcPts val="1200"/>
              </a:spcAft>
              <a:buSzPct val="90000"/>
              <a:buNone/>
              <a:tabLst>
                <a:tab pos="2742560" algn="l"/>
                <a:tab pos="5942210" algn="l"/>
              </a:tabLst>
            </a:pPr>
            <a:endParaRPr lang="en-US" sz="1300" dirty="0">
              <a:latin typeface="Myriad Pro" pitchFamily="34" charset="0"/>
            </a:endParaRPr>
          </a:p>
        </p:txBody>
      </p:sp>
      <p:sp>
        <p:nvSpPr>
          <p:cNvPr id="2" name="Title 1"/>
          <p:cNvSpPr>
            <a:spLocks noGrp="1"/>
          </p:cNvSpPr>
          <p:nvPr>
            <p:ph type="title"/>
          </p:nvPr>
        </p:nvSpPr>
        <p:spPr>
          <a:xfrm>
            <a:off x="502920" y="548640"/>
            <a:ext cx="9052560" cy="594360"/>
          </a:xfrm>
          <a:noFill/>
          <a:ln w="12700">
            <a:noFill/>
          </a:ln>
        </p:spPr>
        <p:txBody>
          <a:bodyPr vert="horz" lIns="101882" tIns="50941" rIns="101882" bIns="50941" rtlCol="0" anchor="b">
            <a:noAutofit/>
          </a:bodyPr>
          <a:lstStyle/>
          <a:p>
            <a:pPr marL="182859" algn="l"/>
            <a:r>
              <a:rPr lang="en-US" sz="2400" b="1" cap="small" dirty="0">
                <a:solidFill>
                  <a:srgbClr val="376092"/>
                </a:solidFill>
                <a:latin typeface="Palatino Linotype" pitchFamily="18" charset="0"/>
                <a:cs typeface="Kokila" pitchFamily="34" charset="0"/>
              </a:rPr>
              <a:t>Bold Performance Objectives</a:t>
            </a:r>
          </a:p>
        </p:txBody>
      </p:sp>
      <p:sp>
        <p:nvSpPr>
          <p:cNvPr id="5" name="Title 1"/>
          <p:cNvSpPr txBox="1">
            <a:spLocks/>
          </p:cNvSpPr>
          <p:nvPr/>
        </p:nvSpPr>
        <p:spPr>
          <a:xfrm>
            <a:off x="502920" y="1143001"/>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11" name="Title 1"/>
          <p:cNvSpPr txBox="1">
            <a:spLocks/>
          </p:cNvSpPr>
          <p:nvPr/>
        </p:nvSpPr>
        <p:spPr>
          <a:xfrm>
            <a:off x="502920" y="7167880"/>
            <a:ext cx="9052560" cy="0"/>
          </a:xfrm>
          <a:prstGeom prst="rect">
            <a:avLst/>
          </a:prstGeom>
          <a:solidFill>
            <a:srgbClr val="909090"/>
          </a:solidFill>
          <a:ln w="19050">
            <a:solidFill>
              <a:schemeClr val="tx1">
                <a:lumMod val="50000"/>
                <a:lumOff val="50000"/>
              </a:schemeClr>
            </a:solidFill>
          </a:ln>
        </p:spPr>
        <p:txBody>
          <a:bodyPr vert="horz" lIns="101858" tIns="50929" rIns="101858" bIns="50929" rtlCol="0" anchor="b">
            <a:noAutofit/>
          </a:bodyPr>
          <a:lstStyle>
            <a:defPPr>
              <a:defRPr lang="en-US"/>
            </a:defPPr>
            <a:lvl1pPr marL="509292" defTabSz="914400">
              <a:spcBef>
                <a:spcPct val="0"/>
              </a:spcBef>
              <a:buNone/>
              <a:defRPr sz="2700">
                <a:solidFill>
                  <a:prstClr val="white"/>
                </a:solidFill>
                <a:latin typeface="Palatino Linotype" pitchFamily="18" charset="0"/>
                <a:ea typeface="+mj-ea"/>
                <a:cs typeface="Kokila" pitchFamily="34" charset="0"/>
              </a:defRPr>
            </a:lvl1pPr>
          </a:lstStyle>
          <a:p>
            <a:endParaRPr lang="en-US" dirty="0"/>
          </a:p>
        </p:txBody>
      </p:sp>
      <p:sp>
        <p:nvSpPr>
          <p:cNvPr id="4" name="Slide Number Placeholder 3"/>
          <p:cNvSpPr>
            <a:spLocks noGrp="1"/>
          </p:cNvSpPr>
          <p:nvPr>
            <p:ph type="sldNum" sz="quarter" idx="12"/>
          </p:nvPr>
        </p:nvSpPr>
        <p:spPr/>
        <p:txBody>
          <a:bodyPr/>
          <a:lstStyle/>
          <a:p>
            <a:fld id="{0D30EDF2-431F-4BAD-A8CB-B69ED35A5C4F}" type="slidenum">
              <a:rPr lang="en-US" smtClean="0">
                <a:solidFill>
                  <a:prstClr val="black">
                    <a:tint val="75000"/>
                  </a:prstClr>
                </a:solidFill>
                <a:latin typeface="Myriad Pro" pitchFamily="34" charset="0"/>
              </a:rPr>
              <a:pPr/>
              <a:t>8</a:t>
            </a:fld>
            <a:endParaRPr lang="en-US" dirty="0">
              <a:solidFill>
                <a:prstClr val="black">
                  <a:tint val="75000"/>
                </a:prstClr>
              </a:solidFill>
              <a:latin typeface="Myriad Pro" pitchFamily="34" charset="0"/>
            </a:endParaRPr>
          </a:p>
        </p:txBody>
      </p:sp>
      <p:sp>
        <p:nvSpPr>
          <p:cNvPr id="13" name="Footer Placeholder 5"/>
          <p:cNvSpPr txBox="1">
            <a:spLocks/>
          </p:cNvSpPr>
          <p:nvPr/>
        </p:nvSpPr>
        <p:spPr>
          <a:xfrm>
            <a:off x="457200" y="7203864"/>
            <a:ext cx="3185160" cy="413808"/>
          </a:xfrm>
          <a:prstGeom prst="rect">
            <a:avLst/>
          </a:prstGeom>
        </p:spPr>
        <p:txBody>
          <a:bodyPr vert="horz" lIns="101858" tIns="50929" rIns="101858" bIns="50929" rtlCol="0" anchor="ctr"/>
          <a:lstStyle>
            <a:defPPr>
              <a:defRPr lang="en-US"/>
            </a:defPPr>
            <a:lvl1pPr marL="0" algn="ct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endParaRPr lang="en-US" sz="1000" dirty="0"/>
          </a:p>
        </p:txBody>
      </p:sp>
      <p:graphicFrame>
        <p:nvGraphicFramePr>
          <p:cNvPr id="6" name="Table 5"/>
          <p:cNvGraphicFramePr>
            <a:graphicFrameLocks noGrp="1"/>
          </p:cNvGraphicFramePr>
          <p:nvPr>
            <p:extLst>
              <p:ext uri="{D42A27DB-BD31-4B8C-83A1-F6EECF244321}">
                <p14:modId xmlns:p14="http://schemas.microsoft.com/office/powerpoint/2010/main" val="1729389299"/>
              </p:ext>
            </p:extLst>
          </p:nvPr>
        </p:nvGraphicFramePr>
        <p:xfrm>
          <a:off x="533400" y="2473644"/>
          <a:ext cx="8839200" cy="2891185"/>
        </p:xfrm>
        <a:graphic>
          <a:graphicData uri="http://schemas.openxmlformats.org/drawingml/2006/table">
            <a:tbl>
              <a:tblPr firstRow="1" bandRow="1">
                <a:tableStyleId>{5C22544A-7EE6-4342-B048-85BDC9FD1C3A}</a:tableStyleId>
              </a:tblPr>
              <a:tblGrid>
                <a:gridCol w="2627432">
                  <a:extLst>
                    <a:ext uri="{9D8B030D-6E8A-4147-A177-3AD203B41FA5}">
                      <a16:colId xmlns:a16="http://schemas.microsoft.com/office/drawing/2014/main" val="20000"/>
                    </a:ext>
                  </a:extLst>
                </a:gridCol>
                <a:gridCol w="3243743">
                  <a:extLst>
                    <a:ext uri="{9D8B030D-6E8A-4147-A177-3AD203B41FA5}">
                      <a16:colId xmlns:a16="http://schemas.microsoft.com/office/drawing/2014/main" val="20001"/>
                    </a:ext>
                  </a:extLst>
                </a:gridCol>
                <a:gridCol w="2968025">
                  <a:extLst>
                    <a:ext uri="{9D8B030D-6E8A-4147-A177-3AD203B41FA5}">
                      <a16:colId xmlns:a16="http://schemas.microsoft.com/office/drawing/2014/main" val="20002"/>
                    </a:ext>
                  </a:extLst>
                </a:gridCol>
              </a:tblGrid>
              <a:tr h="172177">
                <a:tc>
                  <a:txBody>
                    <a:bodyPr/>
                    <a:lstStyle/>
                    <a:p>
                      <a:pPr algn="ctr"/>
                      <a:r>
                        <a:rPr lang="en-US" sz="1400" b="0" baseline="0" dirty="0">
                          <a:solidFill>
                            <a:schemeClr val="bg1"/>
                          </a:solidFill>
                          <a:latin typeface="Myriad Pro" pitchFamily="34" charset="0"/>
                        </a:rPr>
                        <a:t>Value</a:t>
                      </a:r>
                    </a:p>
                  </a:txBody>
                  <a:tcPr anchor="ctr">
                    <a:solidFill>
                      <a:schemeClr val="bg1">
                        <a:lumMod val="50000"/>
                      </a:schemeClr>
                    </a:solidFill>
                  </a:tcPr>
                </a:tc>
                <a:tc>
                  <a:txBody>
                    <a:bodyPr/>
                    <a:lstStyle/>
                    <a:p>
                      <a:pPr algn="ctr"/>
                      <a:r>
                        <a:rPr lang="en-US" sz="1400" b="0" baseline="0" dirty="0">
                          <a:solidFill>
                            <a:schemeClr val="bg1"/>
                          </a:solidFill>
                          <a:latin typeface="Myriad Pro" pitchFamily="34" charset="0"/>
                        </a:rPr>
                        <a:t>Measure</a:t>
                      </a:r>
                    </a:p>
                  </a:txBody>
                  <a:tcPr anchor="ctr">
                    <a:solidFill>
                      <a:schemeClr val="bg1">
                        <a:lumMod val="50000"/>
                      </a:schemeClr>
                    </a:solidFill>
                  </a:tcPr>
                </a:tc>
                <a:tc>
                  <a:txBody>
                    <a:bodyPr/>
                    <a:lstStyle/>
                    <a:p>
                      <a:pPr algn="ctr"/>
                      <a:r>
                        <a:rPr lang="en-US" sz="1400" b="0" baseline="0" dirty="0">
                          <a:solidFill>
                            <a:schemeClr val="bg1"/>
                          </a:solidFill>
                          <a:latin typeface="Myriad Pro" pitchFamily="34" charset="0"/>
                        </a:rPr>
                        <a:t>Objective</a:t>
                      </a:r>
                    </a:p>
                  </a:txBody>
                  <a:tcPr anchor="ctr">
                    <a:solidFill>
                      <a:schemeClr val="bg1">
                        <a:lumMod val="50000"/>
                      </a:schemeClr>
                    </a:solidFill>
                  </a:tcPr>
                </a:tc>
                <a:extLst>
                  <a:ext uri="{0D108BD9-81ED-4DB2-BD59-A6C34878D82A}">
                    <a16:rowId xmlns:a16="http://schemas.microsoft.com/office/drawing/2014/main" val="10000"/>
                  </a:ext>
                </a:extLst>
              </a:tr>
              <a:tr h="498156">
                <a:tc>
                  <a:txBody>
                    <a:bodyPr/>
                    <a:lstStyle/>
                    <a:p>
                      <a:r>
                        <a:rPr lang="en-US" sz="1400" baseline="0" dirty="0">
                          <a:solidFill>
                            <a:schemeClr val="tx1"/>
                          </a:solidFill>
                          <a:latin typeface="Myriad Pro" pitchFamily="34" charset="0"/>
                        </a:rPr>
                        <a:t>Total Return</a:t>
                      </a:r>
                      <a:endParaRPr lang="en-US" sz="1400" dirty="0">
                        <a:solidFill>
                          <a:schemeClr val="tx1"/>
                        </a:solidFill>
                        <a:latin typeface="Myriad Pro" pitchFamily="34" charset="0"/>
                      </a:endParaRP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Annualized return (net)</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3%  &gt; R2000G</a:t>
                      </a:r>
                    </a:p>
                  </a:txBody>
                  <a:tcPr anchor="ctr">
                    <a:solidFill>
                      <a:schemeClr val="bg1">
                        <a:lumMod val="85000"/>
                      </a:schemeClr>
                    </a:solidFill>
                  </a:tcPr>
                </a:tc>
                <a:extLst>
                  <a:ext uri="{0D108BD9-81ED-4DB2-BD59-A6C34878D82A}">
                    <a16:rowId xmlns:a16="http://schemas.microsoft.com/office/drawing/2014/main" val="10001"/>
                  </a:ext>
                </a:extLst>
              </a:tr>
              <a:tr h="413225">
                <a:tc>
                  <a:txBody>
                    <a:bodyPr/>
                    <a:lstStyle/>
                    <a:p>
                      <a:r>
                        <a:rPr lang="en-US" sz="1400" dirty="0">
                          <a:solidFill>
                            <a:schemeClr val="tx1"/>
                          </a:solidFill>
                          <a:latin typeface="Myriad Pro" pitchFamily="34" charset="0"/>
                        </a:rPr>
                        <a:t>Risk (</a:t>
                      </a:r>
                      <a:r>
                        <a:rPr lang="en-US" sz="1400" i="1" dirty="0">
                          <a:solidFill>
                            <a:schemeClr val="tx1"/>
                          </a:solidFill>
                          <a:latin typeface="Myriad Pro" pitchFamily="34" charset="0"/>
                        </a:rPr>
                        <a:t>Volatility</a:t>
                      </a:r>
                      <a:r>
                        <a:rPr lang="en-US" sz="1400" dirty="0">
                          <a:solidFill>
                            <a:schemeClr val="tx1"/>
                          </a:solidFill>
                          <a:latin typeface="Myriad Pro" pitchFamily="34" charset="0"/>
                        </a:rPr>
                        <a:t>)</a:t>
                      </a:r>
                      <a:endParaRPr lang="en-US" sz="1400" i="1" dirty="0">
                        <a:solidFill>
                          <a:schemeClr val="tx1"/>
                        </a:solidFill>
                        <a:latin typeface="Myriad Pro" pitchFamily="34" charset="0"/>
                      </a:endParaRP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Annualized standard deviation</a:t>
                      </a:r>
                    </a:p>
                    <a:p>
                      <a:pPr algn="ctr"/>
                      <a:r>
                        <a:rPr lang="en-US" sz="1400" dirty="0">
                          <a:solidFill>
                            <a:schemeClr val="tx1"/>
                          </a:solidFill>
                          <a:latin typeface="Myriad Pro" pitchFamily="34" charset="0"/>
                        </a:rPr>
                        <a:t>Beta</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&lt;= R2000G </a:t>
                      </a:r>
                    </a:p>
                    <a:p>
                      <a:pPr algn="ctr"/>
                      <a:r>
                        <a:rPr lang="en-US" sz="1400" dirty="0">
                          <a:solidFill>
                            <a:schemeClr val="tx1"/>
                          </a:solidFill>
                          <a:latin typeface="Myriad Pro" pitchFamily="34" charset="0"/>
                        </a:rPr>
                        <a:t>&lt; 1.0</a:t>
                      </a:r>
                    </a:p>
                  </a:txBody>
                  <a:tcPr anchor="ctr">
                    <a:solidFill>
                      <a:schemeClr val="bg1">
                        <a:lumMod val="85000"/>
                      </a:schemeClr>
                    </a:solidFill>
                  </a:tcPr>
                </a:tc>
                <a:extLst>
                  <a:ext uri="{0D108BD9-81ED-4DB2-BD59-A6C34878D82A}">
                    <a16:rowId xmlns:a16="http://schemas.microsoft.com/office/drawing/2014/main" val="10002"/>
                  </a:ext>
                </a:extLst>
              </a:tr>
              <a:tr h="413225">
                <a:tc>
                  <a:txBody>
                    <a:bodyPr/>
                    <a:lstStyle/>
                    <a:p>
                      <a:r>
                        <a:rPr lang="en-US" sz="1400" dirty="0">
                          <a:solidFill>
                            <a:schemeClr val="tx1"/>
                          </a:solidFill>
                          <a:latin typeface="Myriad Pro" pitchFamily="34" charset="0"/>
                        </a:rPr>
                        <a:t>Risk-Adjusted</a:t>
                      </a:r>
                      <a:r>
                        <a:rPr lang="en-US" sz="1400" baseline="0" dirty="0">
                          <a:solidFill>
                            <a:schemeClr val="tx1"/>
                          </a:solidFill>
                          <a:latin typeface="Myriad Pro" pitchFamily="34" charset="0"/>
                        </a:rPr>
                        <a:t> R</a:t>
                      </a:r>
                      <a:r>
                        <a:rPr lang="en-US" sz="1400" dirty="0">
                          <a:solidFill>
                            <a:schemeClr val="tx1"/>
                          </a:solidFill>
                          <a:latin typeface="Myriad Pro" pitchFamily="34" charset="0"/>
                        </a:rPr>
                        <a:t>eturn</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Alpha</a:t>
                      </a:r>
                    </a:p>
                    <a:p>
                      <a:pPr algn="ctr"/>
                      <a:r>
                        <a:rPr lang="en-US" sz="1400" dirty="0">
                          <a:solidFill>
                            <a:schemeClr val="tx1"/>
                          </a:solidFill>
                          <a:latin typeface="Myriad Pro" pitchFamily="34" charset="0"/>
                        </a:rPr>
                        <a:t>Sharpe Ratio</a:t>
                      </a:r>
                    </a:p>
                  </a:txBody>
                  <a:tcPr anchor="ctr">
                    <a:solidFill>
                      <a:schemeClr val="bg1">
                        <a:lumMod val="85000"/>
                      </a:schemeClr>
                    </a:solidFill>
                  </a:tcPr>
                </a:tc>
                <a:tc>
                  <a:txBody>
                    <a:bodyPr/>
                    <a:lstStyle/>
                    <a:p>
                      <a:pPr marL="0" indent="0" algn="ctr">
                        <a:buFont typeface="Wingdings"/>
                        <a:buNone/>
                      </a:pPr>
                      <a:r>
                        <a:rPr lang="en-US" sz="1400" dirty="0">
                          <a:solidFill>
                            <a:schemeClr val="tx1"/>
                          </a:solidFill>
                          <a:latin typeface="Myriad Pro" pitchFamily="34" charset="0"/>
                        </a:rPr>
                        <a:t>&gt; 3%</a:t>
                      </a:r>
                      <a:endParaRPr lang="en-US" sz="1400" baseline="0" dirty="0">
                        <a:solidFill>
                          <a:schemeClr val="tx1"/>
                        </a:solidFill>
                        <a:latin typeface="Myriad Pro" pitchFamily="34" charset="0"/>
                      </a:endParaRPr>
                    </a:p>
                    <a:p>
                      <a:pPr marL="0" marR="0" indent="0" algn="ctr" defTabSz="1018824" rtl="0" eaLnBrk="1" fontAlgn="auto" latinLnBrk="0" hangingPunct="1">
                        <a:lnSpc>
                          <a:spcPct val="100000"/>
                        </a:lnSpc>
                        <a:spcBef>
                          <a:spcPts val="0"/>
                        </a:spcBef>
                        <a:spcAft>
                          <a:spcPts val="0"/>
                        </a:spcAft>
                        <a:buClrTx/>
                        <a:buSzTx/>
                        <a:buFont typeface="Wingdings"/>
                        <a:buNone/>
                        <a:tabLst/>
                        <a:defRPr/>
                      </a:pPr>
                      <a:r>
                        <a:rPr lang="en-US" sz="1400" dirty="0">
                          <a:solidFill>
                            <a:schemeClr val="tx1"/>
                          </a:solidFill>
                          <a:latin typeface="Myriad Pro" pitchFamily="34" charset="0"/>
                        </a:rPr>
                        <a:t>&gt; R2000G</a:t>
                      </a:r>
                    </a:p>
                  </a:txBody>
                  <a:tcPr anchor="ctr">
                    <a:solidFill>
                      <a:schemeClr val="bg1">
                        <a:lumMod val="85000"/>
                      </a:schemeClr>
                    </a:solidFill>
                  </a:tcPr>
                </a:tc>
                <a:extLst>
                  <a:ext uri="{0D108BD9-81ED-4DB2-BD59-A6C34878D82A}">
                    <a16:rowId xmlns:a16="http://schemas.microsoft.com/office/drawing/2014/main" val="10003"/>
                  </a:ext>
                </a:extLst>
              </a:tr>
              <a:tr h="533749">
                <a:tc>
                  <a: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yriad Pro" pitchFamily="34" charset="0"/>
                        </a:rPr>
                        <a:t>Diversification Contribution</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R</a:t>
                      </a:r>
                      <a:r>
                        <a:rPr lang="en-US" sz="1400" baseline="30000" dirty="0">
                          <a:solidFill>
                            <a:schemeClr val="tx1"/>
                          </a:solidFill>
                          <a:latin typeface="Myriad Pro" pitchFamily="34" charset="0"/>
                        </a:rPr>
                        <a:t>2</a:t>
                      </a:r>
                      <a:r>
                        <a:rPr lang="en-US" sz="1400" dirty="0">
                          <a:solidFill>
                            <a:schemeClr val="tx1"/>
                          </a:solidFill>
                          <a:latin typeface="Myriad Pro" pitchFamily="34" charset="0"/>
                        </a:rPr>
                        <a:t> to R3000</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0.20 &lt; R2000G</a:t>
                      </a:r>
                    </a:p>
                  </a:txBody>
                  <a:tcPr anchor="ctr">
                    <a:solidFill>
                      <a:schemeClr val="bg1">
                        <a:lumMod val="85000"/>
                      </a:schemeClr>
                    </a:solidFill>
                  </a:tcPr>
                </a:tc>
                <a:extLst>
                  <a:ext uri="{0D108BD9-81ED-4DB2-BD59-A6C34878D82A}">
                    <a16:rowId xmlns:a16="http://schemas.microsoft.com/office/drawing/2014/main" val="10004"/>
                  </a:ext>
                </a:extLst>
              </a:tr>
              <a:tr h="467327">
                <a:tc>
                  <a:txBody>
                    <a:bodyPr/>
                    <a:lstStyle/>
                    <a:p>
                      <a:r>
                        <a:rPr lang="en-US" sz="1400" b="1" dirty="0">
                          <a:solidFill>
                            <a:schemeClr val="tx1"/>
                          </a:solidFill>
                          <a:latin typeface="Myriad Pro" pitchFamily="34" charset="0"/>
                        </a:rPr>
                        <a:t>Consistency </a:t>
                      </a: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36- </a:t>
                      </a:r>
                      <a:r>
                        <a:rPr lang="en-US" sz="1400" baseline="0" dirty="0">
                          <a:solidFill>
                            <a:schemeClr val="tx1"/>
                          </a:solidFill>
                          <a:latin typeface="Myriad Pro" pitchFamily="34" charset="0"/>
                        </a:rPr>
                        <a:t>and 60-month total return</a:t>
                      </a:r>
                    </a:p>
                    <a:p>
                      <a:pPr algn="ctr"/>
                      <a:r>
                        <a:rPr lang="en-US" sz="1400" dirty="0">
                          <a:solidFill>
                            <a:schemeClr val="tx1"/>
                          </a:solidFill>
                          <a:latin typeface="Myriad Pro" pitchFamily="34" charset="0"/>
                        </a:rPr>
                        <a:t>36-</a:t>
                      </a:r>
                      <a:r>
                        <a:rPr lang="en-US" sz="1400" baseline="0" dirty="0">
                          <a:solidFill>
                            <a:schemeClr val="tx1"/>
                          </a:solidFill>
                          <a:latin typeface="Myriad Pro" pitchFamily="34" charset="0"/>
                        </a:rPr>
                        <a:t> and 60-month alpha</a:t>
                      </a:r>
                      <a:endParaRPr lang="en-US" sz="1400" dirty="0">
                        <a:solidFill>
                          <a:schemeClr val="tx1"/>
                        </a:solidFill>
                        <a:latin typeface="Myriad Pro" pitchFamily="34" charset="0"/>
                      </a:endParaRPr>
                    </a:p>
                  </a:txBody>
                  <a:tcPr anchor="ctr">
                    <a:solidFill>
                      <a:schemeClr val="bg1">
                        <a:lumMod val="85000"/>
                      </a:schemeClr>
                    </a:solidFill>
                  </a:tcPr>
                </a:tc>
                <a:tc>
                  <a:txBody>
                    <a:bodyPr/>
                    <a:lstStyle/>
                    <a:p>
                      <a:pPr algn="ctr"/>
                      <a:r>
                        <a:rPr lang="en-US" sz="1400" dirty="0">
                          <a:solidFill>
                            <a:schemeClr val="tx1"/>
                          </a:solidFill>
                          <a:latin typeface="Myriad Pro" pitchFamily="34" charset="0"/>
                        </a:rPr>
                        <a:t>75% of periods &gt; R2000G</a:t>
                      </a:r>
                    </a:p>
                    <a:p>
                      <a:pPr algn="ctr"/>
                      <a:r>
                        <a:rPr lang="en-US" sz="1400" dirty="0">
                          <a:solidFill>
                            <a:schemeClr val="tx1"/>
                          </a:solidFill>
                          <a:latin typeface="Myriad Pro" pitchFamily="34" charset="0"/>
                        </a:rPr>
                        <a:t>75% of periods &gt; 0</a:t>
                      </a:r>
                    </a:p>
                  </a:txBody>
                  <a:tcPr anchor="ctr">
                    <a:solidFill>
                      <a:schemeClr val="bg1">
                        <a:lumMod val="85000"/>
                      </a:schemeClr>
                    </a:solidFill>
                  </a:tcPr>
                </a:tc>
                <a:extLst>
                  <a:ext uri="{0D108BD9-81ED-4DB2-BD59-A6C34878D82A}">
                    <a16:rowId xmlns:a16="http://schemas.microsoft.com/office/drawing/2014/main" val="10005"/>
                  </a:ext>
                </a:extLst>
              </a:tr>
            </a:tbl>
          </a:graphicData>
        </a:graphic>
      </p:graphicFrame>
      <p:sp>
        <p:nvSpPr>
          <p:cNvPr id="10" name="Slide Number Placeholder 2">
            <a:extLst>
              <a:ext uri="{FF2B5EF4-FFF2-40B4-BE49-F238E27FC236}">
                <a16:creationId xmlns:a16="http://schemas.microsoft.com/office/drawing/2014/main" id="{01548245-23AA-4528-BD35-3043E26E77FA}"/>
              </a:ext>
            </a:extLst>
          </p:cNvPr>
          <p:cNvSpPr txBox="1">
            <a:spLocks/>
          </p:cNvSpPr>
          <p:nvPr/>
        </p:nvSpPr>
        <p:spPr>
          <a:xfrm>
            <a:off x="457200" y="7206192"/>
            <a:ext cx="2346960" cy="413808"/>
          </a:xfrm>
          <a:prstGeom prst="rect">
            <a:avLst/>
          </a:prstGeom>
        </p:spPr>
        <p:txBody>
          <a:bodyPr vert="horz" lIns="101882" tIns="50941" rIns="101882" bIns="50941" rtlCol="0" anchor="ctr"/>
          <a:lstStyle>
            <a:defPPr>
              <a:defRPr lang="en-US"/>
            </a:defPPr>
            <a:lvl1pPr marL="0" algn="r" defTabSz="1018824" rtl="0" eaLnBrk="1" latinLnBrk="0" hangingPunct="1">
              <a:defRPr sz="130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algn="l"/>
            <a:r>
              <a:rPr lang="en-US" sz="1000" dirty="0"/>
              <a:t>©2019 Drawbridge Capital LLC</a:t>
            </a:r>
          </a:p>
        </p:txBody>
      </p:sp>
      <p:pic>
        <p:nvPicPr>
          <p:cNvPr id="14" name="Picture 13">
            <a:extLst>
              <a:ext uri="{FF2B5EF4-FFF2-40B4-BE49-F238E27FC236}">
                <a16:creationId xmlns:a16="http://schemas.microsoft.com/office/drawing/2014/main" id="{189BA229-05F0-4D3D-A635-F3FC7DFB7937}"/>
              </a:ext>
            </a:extLst>
          </p:cNvPr>
          <p:cNvPicPr>
            <a:picLocks noChangeAspect="1"/>
          </p:cNvPicPr>
          <p:nvPr/>
        </p:nvPicPr>
        <p:blipFill rotWithShape="1">
          <a:blip r:embed="rId3"/>
          <a:srcRect l="30442" r="24550" b="28289"/>
          <a:stretch/>
        </p:blipFill>
        <p:spPr>
          <a:xfrm>
            <a:off x="8964031" y="473715"/>
            <a:ext cx="634087" cy="601361"/>
          </a:xfrm>
          <a:prstGeom prst="rect">
            <a:avLst/>
          </a:prstGeom>
        </p:spPr>
      </p:pic>
    </p:spTree>
    <p:extLst>
      <p:ext uri="{BB962C8B-B14F-4D97-AF65-F5344CB8AC3E}">
        <p14:creationId xmlns:p14="http://schemas.microsoft.com/office/powerpoint/2010/main" val="3898796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909090"/>
        </a:solidFill>
        <a:ln w="19050">
          <a:solidFill>
            <a:schemeClr val="tx1">
              <a:lumMod val="50000"/>
              <a:lumOff val="50000"/>
            </a:schemeClr>
          </a:solidFill>
        </a:ln>
      </a:spPr>
      <a:bodyPr vert="horz" lIns="101858" tIns="50929" rIns="101858" bIns="50929" rtlCol="0" anchor="b">
        <a:noAutofit/>
      </a:bodyPr>
      <a:lstStyle>
        <a:defPPr algn="l">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214271</TotalTime>
  <Words>3112</Words>
  <Application>Microsoft Office PowerPoint</Application>
  <PresentationFormat>Custom</PresentationFormat>
  <Paragraphs>437</Paragraphs>
  <Slides>24</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Myriad Pro</vt:lpstr>
      <vt:lpstr>Palatino Linotype</vt:lpstr>
      <vt:lpstr>Stencil</vt:lpstr>
      <vt:lpstr>Trajan Pro</vt:lpstr>
      <vt:lpstr>Wingdings</vt:lpstr>
      <vt:lpstr>Office Theme</vt:lpstr>
      <vt:lpstr>PowerPoint Presentation</vt:lpstr>
      <vt:lpstr>Table of Contents</vt:lpstr>
      <vt:lpstr>Drawbridge Overview</vt:lpstr>
      <vt:lpstr>Drawbridge 2025</vt:lpstr>
      <vt:lpstr>PowerPoint Presentation</vt:lpstr>
      <vt:lpstr>Synergy Beyond the Style Box</vt:lpstr>
      <vt:lpstr>Drawbridge Leverages Two Alpha Drivers</vt:lpstr>
      <vt:lpstr>Investment Philosophy and Process  </vt:lpstr>
      <vt:lpstr>Bold Performance Objectives</vt:lpstr>
      <vt:lpstr>Investment Process</vt:lpstr>
      <vt:lpstr>Data and Screening</vt:lpstr>
      <vt:lpstr>Research and Analysis</vt:lpstr>
      <vt:lpstr>Stock Selection</vt:lpstr>
      <vt:lpstr>Portfolio Construction</vt:lpstr>
      <vt:lpstr>Monitor, Modify and Sell Discipline</vt:lpstr>
      <vt:lpstr>Risk Management</vt:lpstr>
      <vt:lpstr>Why Drawbridge</vt:lpstr>
      <vt:lpstr>PowerPoint Presentation</vt:lpstr>
      <vt:lpstr>Drawbridge Team</vt:lpstr>
      <vt:lpstr>Drawbridge Team</vt:lpstr>
      <vt:lpstr>Drawbridge Team</vt:lpstr>
      <vt:lpstr>Superior Performance Since 1999</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Gfogle</dc:creator>
  <cp:lastModifiedBy>Glenn Fogle</cp:lastModifiedBy>
  <cp:revision>1903</cp:revision>
  <cp:lastPrinted>2019-03-06T13:57:52Z</cp:lastPrinted>
  <dcterms:created xsi:type="dcterms:W3CDTF">2012-07-30T20:38:22Z</dcterms:created>
  <dcterms:modified xsi:type="dcterms:W3CDTF">2019-03-11T22:38:53Z</dcterms:modified>
</cp:coreProperties>
</file>